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44" r:id="rId3"/>
    <p:sldId id="345" r:id="rId4"/>
    <p:sldId id="346" r:id="rId5"/>
    <p:sldId id="326" r:id="rId6"/>
    <p:sldId id="347" r:id="rId7"/>
    <p:sldId id="348" r:id="rId8"/>
    <p:sldId id="349" r:id="rId9"/>
    <p:sldId id="350" r:id="rId10"/>
    <p:sldId id="351" r:id="rId11"/>
    <p:sldId id="352" r:id="rId12"/>
    <p:sldId id="353" r:id="rId13"/>
    <p:sldId id="354" r:id="rId14"/>
    <p:sldId id="327" r:id="rId15"/>
    <p:sldId id="328" r:id="rId16"/>
    <p:sldId id="355" r:id="rId17"/>
    <p:sldId id="356" r:id="rId18"/>
    <p:sldId id="330" r:id="rId19"/>
    <p:sldId id="334" r:id="rId20"/>
    <p:sldId id="357" r:id="rId21"/>
    <p:sldId id="358" r:id="rId22"/>
    <p:sldId id="359" r:id="rId23"/>
    <p:sldId id="360" r:id="rId24"/>
    <p:sldId id="361" r:id="rId25"/>
    <p:sldId id="362" r:id="rId26"/>
    <p:sldId id="363" r:id="rId27"/>
    <p:sldId id="335" r:id="rId28"/>
    <p:sldId id="364" r:id="rId29"/>
    <p:sldId id="365" r:id="rId30"/>
    <p:sldId id="366" r:id="rId31"/>
    <p:sldId id="367" r:id="rId32"/>
    <p:sldId id="368" r:id="rId33"/>
    <p:sldId id="369" r:id="rId34"/>
    <p:sldId id="370" r:id="rId35"/>
    <p:sldId id="371" r:id="rId36"/>
    <p:sldId id="372" r:id="rId37"/>
    <p:sldId id="373" r:id="rId38"/>
    <p:sldId id="374" r:id="rId39"/>
    <p:sldId id="375" r:id="rId40"/>
    <p:sldId id="376" r:id="rId41"/>
    <p:sldId id="377" r:id="rId42"/>
    <p:sldId id="378" r:id="rId43"/>
    <p:sldId id="379" r:id="rId44"/>
    <p:sldId id="380" r:id="rId45"/>
    <p:sldId id="381" r:id="rId46"/>
    <p:sldId id="382" r:id="rId47"/>
    <p:sldId id="383" r:id="rId48"/>
    <p:sldId id="384" r:id="rId49"/>
    <p:sldId id="385" r:id="rId50"/>
    <p:sldId id="386" r:id="rId51"/>
    <p:sldId id="387" r:id="rId52"/>
    <p:sldId id="388" r:id="rId53"/>
    <p:sldId id="389" r:id="rId54"/>
    <p:sldId id="390" r:id="rId55"/>
    <p:sldId id="392" r:id="rId56"/>
    <p:sldId id="394" r:id="rId57"/>
    <p:sldId id="393" r:id="rId58"/>
    <p:sldId id="391" r:id="rId59"/>
    <p:sldId id="395" r:id="rId60"/>
    <p:sldId id="396" r:id="rId61"/>
    <p:sldId id="397" r:id="rId62"/>
    <p:sldId id="398" r:id="rId63"/>
    <p:sldId id="340" r:id="rId64"/>
    <p:sldId id="341" r:id="rId65"/>
    <p:sldId id="342" r:id="rId66"/>
    <p:sldId id="339" r:id="rId6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113" d="100"/>
          <a:sy n="113" d="100"/>
        </p:scale>
        <p:origin x="510"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2356513" y="562804"/>
            <a:ext cx="9144000" cy="2387600"/>
          </a:xfrm>
          <a:prstGeom prst="rect">
            <a:avLst/>
          </a:prstGeom>
        </p:spPr>
        <p:txBody>
          <a:bodyPr anchor="b"/>
          <a:lstStyle>
            <a:lvl1pPr algn="ctr">
              <a:defRPr sz="6000"/>
            </a:lvl1pPr>
          </a:lstStyle>
          <a:p>
            <a:r>
              <a:rPr lang="es-ES"/>
              <a:t>Haga clic para modificar el estilo de título del patrón</a:t>
            </a:r>
            <a:endParaRPr lang="es-CO"/>
          </a:p>
        </p:txBody>
      </p:sp>
      <p:sp>
        <p:nvSpPr>
          <p:cNvPr id="3" name="Subtítulo 2"/>
          <p:cNvSpPr>
            <a:spLocks noGrp="1"/>
          </p:cNvSpPr>
          <p:nvPr>
            <p:ph type="subTitle" idx="1"/>
          </p:nvPr>
        </p:nvSpPr>
        <p:spPr>
          <a:xfrm>
            <a:off x="2351964" y="3438266"/>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O"/>
          </a:p>
        </p:txBody>
      </p:sp>
      <p:sp>
        <p:nvSpPr>
          <p:cNvPr id="4"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pPr/>
              <a:t>26/09/2025</a:t>
            </a:fld>
            <a:endParaRPr lang="es-CO"/>
          </a:p>
        </p:txBody>
      </p:sp>
      <p:sp>
        <p:nvSpPr>
          <p:cNvPr id="5"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7"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pPr/>
              <a:t>‹Nº›</a:t>
            </a:fld>
            <a:endParaRPr lang="es-CO" dirty="0"/>
          </a:p>
        </p:txBody>
      </p:sp>
    </p:spTree>
    <p:extLst>
      <p:ext uri="{BB962C8B-B14F-4D97-AF65-F5344CB8AC3E}">
        <p14:creationId xmlns:p14="http://schemas.microsoft.com/office/powerpoint/2010/main" val="33691920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a:xfrm>
            <a:off x="2121090" y="320675"/>
            <a:ext cx="9847997" cy="1325563"/>
          </a:xfrm>
          <a:prstGeom prst="rect">
            <a:avLst/>
          </a:prstGeom>
        </p:spPr>
        <p:txBody>
          <a:bodyPr/>
          <a:lstStyle/>
          <a:p>
            <a:r>
              <a:rPr lang="es-ES"/>
              <a:t>Haga clic para modificar el estilo de título del patrón</a:t>
            </a:r>
            <a:endParaRPr lang="es-CO"/>
          </a:p>
        </p:txBody>
      </p:sp>
      <p:sp>
        <p:nvSpPr>
          <p:cNvPr id="3" name="Marcador de contenido 2"/>
          <p:cNvSpPr>
            <a:spLocks noGrp="1"/>
          </p:cNvSpPr>
          <p:nvPr>
            <p:ph idx="1"/>
          </p:nvPr>
        </p:nvSpPr>
        <p:spPr>
          <a:xfrm>
            <a:off x="2121089" y="1825625"/>
            <a:ext cx="9847997" cy="4351338"/>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pPr/>
              <a:t>26/09/2025</a:t>
            </a:fld>
            <a:endParaRPr lang="es-CO"/>
          </a:p>
        </p:txBody>
      </p:sp>
      <p:sp>
        <p:nvSpPr>
          <p:cNvPr id="8"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9"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pPr/>
              <a:t>‹Nº›</a:t>
            </a:fld>
            <a:endParaRPr lang="es-CO" dirty="0"/>
          </a:p>
        </p:txBody>
      </p:sp>
    </p:spTree>
    <p:extLst>
      <p:ext uri="{BB962C8B-B14F-4D97-AF65-F5344CB8AC3E}">
        <p14:creationId xmlns:p14="http://schemas.microsoft.com/office/powerpoint/2010/main" val="40518423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Marcador de fecha 3"/>
          <p:cNvSpPr>
            <a:spLocks noGrp="1"/>
          </p:cNvSpPr>
          <p:nvPr>
            <p:ph type="dt" sz="half" idx="10"/>
          </p:nvPr>
        </p:nvSpPr>
        <p:spPr>
          <a:xfrm>
            <a:off x="2076734" y="6407433"/>
            <a:ext cx="2743200" cy="365125"/>
          </a:xfrm>
          <a:prstGeom prst="rect">
            <a:avLst/>
          </a:prstGeom>
        </p:spPr>
        <p:txBody>
          <a:bodyPr/>
          <a:lstStyle/>
          <a:p>
            <a:fld id="{2E173A6E-03DD-4592-9DDF-3C061B7CE5BD}" type="datetimeFigureOut">
              <a:rPr lang="es-CO" smtClean="0"/>
              <a:pPr/>
              <a:t>26/09/2025</a:t>
            </a:fld>
            <a:endParaRPr lang="es-CO"/>
          </a:p>
        </p:txBody>
      </p:sp>
      <p:sp>
        <p:nvSpPr>
          <p:cNvPr id="6" name="Marcador de pie de página 4"/>
          <p:cNvSpPr>
            <a:spLocks noGrp="1"/>
          </p:cNvSpPr>
          <p:nvPr>
            <p:ph type="ftr" sz="quarter" idx="11"/>
          </p:nvPr>
        </p:nvSpPr>
        <p:spPr>
          <a:xfrm>
            <a:off x="4871113" y="6407432"/>
            <a:ext cx="4114800" cy="365125"/>
          </a:xfrm>
          <a:prstGeom prst="rect">
            <a:avLst/>
          </a:prstGeom>
        </p:spPr>
        <p:txBody>
          <a:bodyPr/>
          <a:lstStyle/>
          <a:p>
            <a:endParaRPr lang="es-CO" dirty="0"/>
          </a:p>
        </p:txBody>
      </p:sp>
      <p:sp>
        <p:nvSpPr>
          <p:cNvPr id="7" name="Marcador de número de diapositiva 5"/>
          <p:cNvSpPr>
            <a:spLocks noGrp="1"/>
          </p:cNvSpPr>
          <p:nvPr>
            <p:ph type="sldNum" sz="quarter" idx="12"/>
          </p:nvPr>
        </p:nvSpPr>
        <p:spPr>
          <a:xfrm>
            <a:off x="9037092" y="6407431"/>
            <a:ext cx="1171433" cy="365125"/>
          </a:xfrm>
          <a:prstGeom prst="rect">
            <a:avLst/>
          </a:prstGeom>
        </p:spPr>
        <p:txBody>
          <a:bodyPr/>
          <a:lstStyle/>
          <a:p>
            <a:fld id="{71D20441-52DB-47DA-A1C9-E2149A45130A}" type="slidenum">
              <a:rPr lang="es-CO" smtClean="0"/>
              <a:pPr/>
              <a:t>‹Nº›</a:t>
            </a:fld>
            <a:endParaRPr lang="es-CO" dirty="0"/>
          </a:p>
        </p:txBody>
      </p:sp>
    </p:spTree>
    <p:extLst>
      <p:ext uri="{BB962C8B-B14F-4D97-AF65-F5344CB8AC3E}">
        <p14:creationId xmlns:p14="http://schemas.microsoft.com/office/powerpoint/2010/main" val="13795244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agen 6"/>
          <p:cNvPicPr>
            <a:picLocks noChangeAspect="1"/>
          </p:cNvPicPr>
          <p:nvPr userDrawn="1"/>
        </p:nvPicPr>
        <p:blipFill>
          <a:blip r:embed="rId5" cstate="print"/>
          <a:stretch>
            <a:fillRect/>
          </a:stretch>
        </p:blipFill>
        <p:spPr>
          <a:xfrm>
            <a:off x="0" y="0"/>
            <a:ext cx="1993565" cy="6870787"/>
          </a:xfrm>
          <a:prstGeom prst="rect">
            <a:avLst/>
          </a:prstGeom>
        </p:spPr>
      </p:pic>
      <p:pic>
        <p:nvPicPr>
          <p:cNvPr id="8" name="Imagen 7"/>
          <p:cNvPicPr>
            <a:picLocks noChangeAspect="1"/>
          </p:cNvPicPr>
          <p:nvPr userDrawn="1"/>
        </p:nvPicPr>
        <p:blipFill>
          <a:blip r:embed="rId6" cstate="print"/>
          <a:stretch>
            <a:fillRect/>
          </a:stretch>
        </p:blipFill>
        <p:spPr>
          <a:xfrm>
            <a:off x="10220745" y="6297119"/>
            <a:ext cx="1780186" cy="560881"/>
          </a:xfrm>
          <a:prstGeom prst="rect">
            <a:avLst/>
          </a:prstGeom>
        </p:spPr>
      </p:pic>
    </p:spTree>
    <p:extLst>
      <p:ext uri="{BB962C8B-B14F-4D97-AF65-F5344CB8AC3E}">
        <p14:creationId xmlns:p14="http://schemas.microsoft.com/office/powerpoint/2010/main" val="28710436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2260979" y="548640"/>
            <a:ext cx="9144000" cy="2266749"/>
          </a:xfrm>
        </p:spPr>
        <p:txBody>
          <a:bodyPr/>
          <a:lstStyle/>
          <a:p>
            <a:r>
              <a:rPr lang="es-ES" sz="4800" b="1" dirty="0">
                <a:solidFill>
                  <a:schemeClr val="accent6">
                    <a:lumMod val="50000"/>
                  </a:schemeClr>
                </a:solidFill>
              </a:rPr>
              <a:t>LA ESTRATEGIA Y LA PLANEACION ESTRATEGICA. </a:t>
            </a:r>
            <a:br>
              <a:rPr lang="es-ES" sz="4800" b="1" dirty="0">
                <a:solidFill>
                  <a:schemeClr val="accent6">
                    <a:lumMod val="50000"/>
                  </a:schemeClr>
                </a:solidFill>
              </a:rPr>
            </a:br>
            <a:r>
              <a:rPr lang="es-ES" sz="4800" b="1" dirty="0">
                <a:solidFill>
                  <a:schemeClr val="accent6">
                    <a:lumMod val="50000"/>
                  </a:schemeClr>
                </a:solidFill>
              </a:rPr>
              <a:t>LA ADMINISTRACIÓN ESTRATEGICA</a:t>
            </a:r>
            <a:endParaRPr lang="es-CO" sz="6600" b="1" dirty="0">
              <a:solidFill>
                <a:schemeClr val="accent6">
                  <a:lumMod val="50000"/>
                </a:schemeClr>
              </a:solidFill>
            </a:endParaRPr>
          </a:p>
        </p:txBody>
      </p:sp>
      <p:sp>
        <p:nvSpPr>
          <p:cNvPr id="3" name="Subtítulo 2"/>
          <p:cNvSpPr>
            <a:spLocks noGrp="1"/>
          </p:cNvSpPr>
          <p:nvPr>
            <p:ph type="subTitle" idx="1"/>
          </p:nvPr>
        </p:nvSpPr>
        <p:spPr>
          <a:xfrm>
            <a:off x="2425102" y="3763108"/>
            <a:ext cx="9144000" cy="2080495"/>
          </a:xfrm>
        </p:spPr>
        <p:txBody>
          <a:bodyPr/>
          <a:lstStyle/>
          <a:p>
            <a:r>
              <a:rPr lang="en-US" sz="3600" b="1" dirty="0"/>
              <a:t>NUEVA ESCUELA POPULAR Y OBRERA NEPO</a:t>
            </a:r>
          </a:p>
          <a:p>
            <a:endParaRPr lang="en-US" b="1" dirty="0"/>
          </a:p>
          <a:p>
            <a:pPr algn="r"/>
            <a:endParaRPr lang="es-CO" b="1" dirty="0"/>
          </a:p>
          <a:p>
            <a:pPr algn="r"/>
            <a:r>
              <a:rPr lang="es-CO" b="1" dirty="0"/>
              <a:t>JUAN FELIPE RESTREPO GIRALDO</a:t>
            </a:r>
          </a:p>
          <a:p>
            <a:pPr algn="r"/>
            <a:r>
              <a:rPr lang="es-CO" b="1" dirty="0"/>
              <a:t>MAGISTER EN DIRECCIÓN Y ADMINISTRACIÓN ESTRATÉGICA.</a:t>
            </a:r>
          </a:p>
        </p:txBody>
      </p:sp>
    </p:spTree>
    <p:extLst>
      <p:ext uri="{BB962C8B-B14F-4D97-AF65-F5344CB8AC3E}">
        <p14:creationId xmlns:p14="http://schemas.microsoft.com/office/powerpoint/2010/main" val="3133339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6936E1-DDCA-2AA9-F26C-855EC662D1A6}"/>
              </a:ext>
            </a:extLst>
          </p:cNvPr>
          <p:cNvSpPr>
            <a:spLocks noGrp="1"/>
          </p:cNvSpPr>
          <p:nvPr>
            <p:ph type="ctrTitle"/>
          </p:nvPr>
        </p:nvSpPr>
        <p:spPr/>
        <p:txBody>
          <a:bodyPr/>
          <a:lstStyle/>
          <a:p>
            <a:pPr algn="l"/>
            <a:r>
              <a:rPr lang="es-ES" sz="5400" b="1" dirty="0"/>
              <a:t>ELEMENTOS FUNDAMENTALES DE LA ESTRATEGIA.</a:t>
            </a:r>
            <a:endParaRPr lang="es-CO" sz="5400" b="1" dirty="0"/>
          </a:p>
        </p:txBody>
      </p:sp>
      <p:pic>
        <p:nvPicPr>
          <p:cNvPr id="3074" name="Picture 2" descr="fortalecimiento sindical Archives - Pressenza">
            <a:extLst>
              <a:ext uri="{FF2B5EF4-FFF2-40B4-BE49-F238E27FC236}">
                <a16:creationId xmlns:a16="http://schemas.microsoft.com/office/drawing/2014/main" id="{3104A4DB-9B22-F9AB-4599-BADAA2011E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9846" y="3014134"/>
            <a:ext cx="5432954" cy="28661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643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347ACE33-4EAF-6B87-F03C-2774795EE04D}"/>
              </a:ext>
            </a:extLst>
          </p:cNvPr>
          <p:cNvSpPr txBox="1"/>
          <p:nvPr/>
        </p:nvSpPr>
        <p:spPr>
          <a:xfrm>
            <a:off x="2150533" y="330200"/>
            <a:ext cx="9719734" cy="5755422"/>
          </a:xfrm>
          <a:prstGeom prst="rect">
            <a:avLst/>
          </a:prstGeom>
          <a:noFill/>
        </p:spPr>
        <p:txBody>
          <a:bodyPr wrap="square" rtlCol="0">
            <a:spAutoFit/>
          </a:bodyPr>
          <a:lstStyle/>
          <a:p>
            <a:r>
              <a:rPr lang="es-ES" sz="2800" b="1" dirty="0"/>
              <a:t>CUANDO SE DISEÑA UNA DETERMINADA ESTRATEGIA, SE HACE PORQUE DE ESTA MANERA SE CONSIDERA QUE CON ELLA SE LOGRARÁN LOS FINES QUE SE PROPONE LA ORGANIZACIÓN PARA SU SUPERVIVENCIA EN UN ENTORNO DINÁMICO Y CAMBIANTE.</a:t>
            </a:r>
          </a:p>
          <a:p>
            <a:endParaRPr lang="es-ES" sz="2800" b="1" dirty="0"/>
          </a:p>
          <a:p>
            <a:r>
              <a:rPr lang="es-ES" sz="2800" b="1" dirty="0"/>
              <a:t>				SE DÁ RESPUESTA A:</a:t>
            </a:r>
          </a:p>
          <a:p>
            <a:endParaRPr lang="es-ES" sz="2800" b="1" dirty="0"/>
          </a:p>
          <a:p>
            <a:r>
              <a:rPr lang="es-ES" sz="3600" b="1" dirty="0"/>
              <a:t>¿ QUÉ OBJETIVOS PERSEGUIMOS?</a:t>
            </a:r>
          </a:p>
          <a:p>
            <a:endParaRPr lang="es-ES" sz="3600" b="1" dirty="0"/>
          </a:p>
          <a:p>
            <a:r>
              <a:rPr lang="es-ES" sz="3600" b="1" dirty="0"/>
              <a:t>¿ QUÉ ACCIONES HEMOS DE DESARROLLAR PARA EL LOGRO DE TALES FINES?</a:t>
            </a:r>
            <a:endParaRPr lang="es-CO" sz="3600" b="1" dirty="0"/>
          </a:p>
        </p:txBody>
      </p:sp>
    </p:spTree>
    <p:extLst>
      <p:ext uri="{BB962C8B-B14F-4D97-AF65-F5344CB8AC3E}">
        <p14:creationId xmlns:p14="http://schemas.microsoft.com/office/powerpoint/2010/main" val="35701259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09EA828-9C94-63F9-4BBB-56AE36A1487F}"/>
              </a:ext>
            </a:extLst>
          </p:cNvPr>
          <p:cNvSpPr txBox="1"/>
          <p:nvPr/>
        </p:nvSpPr>
        <p:spPr>
          <a:xfrm>
            <a:off x="2277533" y="685800"/>
            <a:ext cx="9702800" cy="707886"/>
          </a:xfrm>
          <a:prstGeom prst="rect">
            <a:avLst/>
          </a:prstGeom>
          <a:noFill/>
        </p:spPr>
        <p:txBody>
          <a:bodyPr wrap="square" rtlCol="0">
            <a:spAutoFit/>
          </a:bodyPr>
          <a:lstStyle/>
          <a:p>
            <a:r>
              <a:rPr lang="es-ES" sz="4000" b="1" dirty="0"/>
              <a:t>PLANEACIÓN ESTRATÉGICA.</a:t>
            </a:r>
            <a:endParaRPr lang="es-CO" sz="4000" b="1" dirty="0"/>
          </a:p>
        </p:txBody>
      </p:sp>
      <p:sp>
        <p:nvSpPr>
          <p:cNvPr id="3" name="Globo: flecha hacia arriba 2">
            <a:extLst>
              <a:ext uri="{FF2B5EF4-FFF2-40B4-BE49-F238E27FC236}">
                <a16:creationId xmlns:a16="http://schemas.microsoft.com/office/drawing/2014/main" id="{BAE880CE-E0B6-41E9-85DA-AB5339D32BFA}"/>
              </a:ext>
            </a:extLst>
          </p:cNvPr>
          <p:cNvSpPr/>
          <p:nvPr/>
        </p:nvSpPr>
        <p:spPr>
          <a:xfrm>
            <a:off x="2396067" y="1393686"/>
            <a:ext cx="9067800" cy="4651514"/>
          </a:xfrm>
          <a:prstGeom prst="upArrowCallout">
            <a:avLst>
              <a:gd name="adj1" fmla="val 25000"/>
              <a:gd name="adj2" fmla="val 25000"/>
              <a:gd name="adj3" fmla="val 25000"/>
              <a:gd name="adj4" fmla="val 6934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a:solidFill>
                  <a:schemeClr val="tx1"/>
                </a:solidFill>
              </a:rPr>
              <a:t>PROCESO EN EL QUE SE IDENTIFICAN UNAS ETAPAS, ACTIVIDADES, TÉCNICAS Y OBJETIVOS QUE FACILITAN LA COMPRENSIÓN DE LA FUNCIÓN ESTRATÉGICA DENTRO DE UNA ORGANIZACIÓN.</a:t>
            </a:r>
            <a:endParaRPr lang="es-CO" sz="3200" b="1" dirty="0">
              <a:solidFill>
                <a:schemeClr val="tx1"/>
              </a:solidFill>
            </a:endParaRPr>
          </a:p>
        </p:txBody>
      </p:sp>
    </p:spTree>
    <p:extLst>
      <p:ext uri="{BB962C8B-B14F-4D97-AF65-F5344CB8AC3E}">
        <p14:creationId xmlns:p14="http://schemas.microsoft.com/office/powerpoint/2010/main" val="11580505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6F54A2A2-EA8A-D5EF-3B9D-3EC642E6F1DE}"/>
              </a:ext>
            </a:extLst>
          </p:cNvPr>
          <p:cNvSpPr txBox="1"/>
          <p:nvPr/>
        </p:nvSpPr>
        <p:spPr>
          <a:xfrm>
            <a:off x="2201333" y="745067"/>
            <a:ext cx="9567334" cy="3662541"/>
          </a:xfrm>
          <a:prstGeom prst="rect">
            <a:avLst/>
          </a:prstGeom>
          <a:noFill/>
        </p:spPr>
        <p:txBody>
          <a:bodyPr wrap="square" rtlCol="0">
            <a:spAutoFit/>
          </a:bodyPr>
          <a:lstStyle/>
          <a:p>
            <a:r>
              <a:rPr lang="es-ES" sz="2800" b="1" dirty="0"/>
              <a:t>PROCESO QUE BRINDA A LA ORGANIZACIÓN UN REFERENTE TEÓRICO PARA SUS ACTIVIDADES Y UN REFUERZO MENTAL A SUS INTEGRANTES PARA QUE </a:t>
            </a:r>
            <a:r>
              <a:rPr lang="es-ES" sz="3600" b="1" dirty="0"/>
              <a:t>ANALICEN Y EVALÚEN </a:t>
            </a:r>
            <a:r>
              <a:rPr lang="es-ES" sz="2800" b="1" dirty="0"/>
              <a:t>EL RUMBO DE LA ORGANIZACIÓN DENTRO DE UN LENGUAJE COMÚN Y DENTRO DE UN PLAZO DE TIEMPO RAZONABLE Y ALCANZABLE, FACILITANDO A LOS MIEMBROS  ESTRUCTURAR UNA VISIÓN COMPARTIDA Y LUCHAR POR EL LOGRO DE LA MISIÓN, ES DECIR, IMPLEMENTAR EL PLAN ESTRATÉGICO.</a:t>
            </a:r>
            <a:endParaRPr lang="es-CO" sz="2800" b="1" dirty="0"/>
          </a:p>
        </p:txBody>
      </p:sp>
    </p:spTree>
    <p:extLst>
      <p:ext uri="{BB962C8B-B14F-4D97-AF65-F5344CB8AC3E}">
        <p14:creationId xmlns:p14="http://schemas.microsoft.com/office/powerpoint/2010/main" val="31940148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722425E-0443-44E2-8211-4B40FF0967FF}"/>
              </a:ext>
            </a:extLst>
          </p:cNvPr>
          <p:cNvSpPr>
            <a:spLocks noGrp="1"/>
          </p:cNvSpPr>
          <p:nvPr>
            <p:ph type="title"/>
          </p:nvPr>
        </p:nvSpPr>
        <p:spPr/>
        <p:txBody>
          <a:bodyPr/>
          <a:lstStyle/>
          <a:p>
            <a:pPr algn="ctr"/>
            <a:r>
              <a:rPr lang="es-ES" b="1" dirty="0"/>
              <a:t>OBJETIVOS</a:t>
            </a:r>
            <a:endParaRPr lang="es-CO" b="1" dirty="0"/>
          </a:p>
        </p:txBody>
      </p:sp>
      <p:sp>
        <p:nvSpPr>
          <p:cNvPr id="3" name="Marcador de contenido 2">
            <a:extLst>
              <a:ext uri="{FF2B5EF4-FFF2-40B4-BE49-F238E27FC236}">
                <a16:creationId xmlns:a16="http://schemas.microsoft.com/office/drawing/2014/main" id="{13AE5085-67D1-47A2-B2A6-FC00527FCBE5}"/>
              </a:ext>
            </a:extLst>
          </p:cNvPr>
          <p:cNvSpPr>
            <a:spLocks noGrp="1"/>
          </p:cNvSpPr>
          <p:nvPr>
            <p:ph idx="1"/>
          </p:nvPr>
        </p:nvSpPr>
        <p:spPr>
          <a:xfrm>
            <a:off x="2121089" y="1219200"/>
            <a:ext cx="9847997" cy="4957763"/>
          </a:xfrm>
        </p:spPr>
        <p:txBody>
          <a:bodyPr/>
          <a:lstStyle/>
          <a:p>
            <a:pPr algn="just" fontAlgn="base"/>
            <a:r>
              <a:rPr lang="es-ES" b="1" dirty="0"/>
              <a:t>Establecer la dirección y el propósito</a:t>
            </a:r>
            <a:r>
              <a:rPr lang="es-ES" dirty="0"/>
              <a:t>: ayuda a la organización a definir su misión, visión y valores fundamentales. Estos elementos determinan la dirección general y el propósito de la organización, brindando una guía clara para la toma de decisiones y la asignación de recursos.</a:t>
            </a:r>
          </a:p>
          <a:p>
            <a:pPr algn="just" fontAlgn="base"/>
            <a:endParaRPr lang="es-ES" dirty="0"/>
          </a:p>
          <a:p>
            <a:pPr algn="just" fontAlgn="base"/>
            <a:r>
              <a:rPr lang="es-ES" b="1" dirty="0"/>
              <a:t>Identificar oportunidades y desafíos</a:t>
            </a:r>
            <a:r>
              <a:rPr lang="es-ES" dirty="0"/>
              <a:t>: las organizaciones analizan su entorno interno y externo para identificar oportunidades y desafíos. Esto les permite anticipar y adaptarse a los cambios del medio, las tendencias laborales, las necesidades de los afiliados y otros factores relevantes.</a:t>
            </a:r>
          </a:p>
          <a:p>
            <a:endParaRPr lang="es-CO" dirty="0"/>
          </a:p>
        </p:txBody>
      </p:sp>
    </p:spTree>
    <p:extLst>
      <p:ext uri="{BB962C8B-B14F-4D97-AF65-F5344CB8AC3E}">
        <p14:creationId xmlns:p14="http://schemas.microsoft.com/office/powerpoint/2010/main" val="9911303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2ACCD04-4F22-43AD-992C-9A0CE26322B2}"/>
              </a:ext>
            </a:extLst>
          </p:cNvPr>
          <p:cNvSpPr>
            <a:spLocks noGrp="1"/>
          </p:cNvSpPr>
          <p:nvPr>
            <p:ph idx="1"/>
          </p:nvPr>
        </p:nvSpPr>
        <p:spPr>
          <a:xfrm>
            <a:off x="2121089" y="622300"/>
            <a:ext cx="9847997" cy="5554663"/>
          </a:xfrm>
        </p:spPr>
        <p:txBody>
          <a:bodyPr/>
          <a:lstStyle/>
          <a:p>
            <a:pPr algn="just"/>
            <a:r>
              <a:rPr lang="es-ES" dirty="0"/>
              <a:t>"</a:t>
            </a:r>
            <a:r>
              <a:rPr lang="es-ES" b="1" dirty="0"/>
              <a:t>Establecer metas</a:t>
            </a:r>
            <a:r>
              <a:rPr lang="es-ES" dirty="0"/>
              <a:t>: definir metas y objetivos proporciona un marco para orientar las actividades y los esfuerzos de la organización, y permite evaluar su progreso y éxito.</a:t>
            </a:r>
          </a:p>
          <a:p>
            <a:pPr algn="just"/>
            <a:endParaRPr lang="es-ES" dirty="0"/>
          </a:p>
          <a:p>
            <a:pPr algn="just"/>
            <a:r>
              <a:rPr lang="es-ES" b="1" dirty="0"/>
              <a:t>Priorizar recursos y actividades</a:t>
            </a:r>
            <a:r>
              <a:rPr lang="es-ES" dirty="0"/>
              <a:t>: puedes identificar las áreas clave en las que se debe enfocar la inversión y determinar las actividades más importantes para alcanzar los resultados deseados.</a:t>
            </a:r>
          </a:p>
          <a:p>
            <a:pPr algn="just"/>
            <a:endParaRPr lang="es-ES" dirty="0"/>
          </a:p>
          <a:p>
            <a:pPr algn="just"/>
            <a:r>
              <a:rPr lang="es-ES" b="1" dirty="0"/>
              <a:t>Mejorar la toma de decisiones</a:t>
            </a:r>
            <a:r>
              <a:rPr lang="es-ES" dirty="0"/>
              <a:t>: al tener una visión clara de los objetivos y la dirección estratégica, las decisiones pueden tomarse de manera más informada y coherente, evitando acciones complacientes o contradictorias"</a:t>
            </a:r>
            <a:endParaRPr lang="es-CO" dirty="0"/>
          </a:p>
        </p:txBody>
      </p:sp>
    </p:spTree>
    <p:extLst>
      <p:ext uri="{BB962C8B-B14F-4D97-AF65-F5344CB8AC3E}">
        <p14:creationId xmlns:p14="http://schemas.microsoft.com/office/powerpoint/2010/main" val="29363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E8E0290-ED58-D3AF-4B11-2F22B9788973}"/>
              </a:ext>
            </a:extLst>
          </p:cNvPr>
          <p:cNvSpPr txBox="1"/>
          <p:nvPr/>
        </p:nvSpPr>
        <p:spPr>
          <a:xfrm>
            <a:off x="2319867" y="524933"/>
            <a:ext cx="9431866" cy="769441"/>
          </a:xfrm>
          <a:prstGeom prst="rect">
            <a:avLst/>
          </a:prstGeom>
          <a:noFill/>
        </p:spPr>
        <p:txBody>
          <a:bodyPr wrap="square" rtlCol="0">
            <a:spAutoFit/>
          </a:bodyPr>
          <a:lstStyle/>
          <a:p>
            <a:r>
              <a:rPr lang="es-ES" sz="4400" b="1" dirty="0"/>
              <a:t>PLATAFORMA ESTRATÉGICA.</a:t>
            </a:r>
            <a:endParaRPr lang="es-CO" sz="4400" b="1" dirty="0"/>
          </a:p>
        </p:txBody>
      </p:sp>
      <p:sp>
        <p:nvSpPr>
          <p:cNvPr id="3" name="CuadroTexto 2">
            <a:extLst>
              <a:ext uri="{FF2B5EF4-FFF2-40B4-BE49-F238E27FC236}">
                <a16:creationId xmlns:a16="http://schemas.microsoft.com/office/drawing/2014/main" id="{B845F215-69EA-86CA-AFA0-2BFF3ED5B7EC}"/>
              </a:ext>
            </a:extLst>
          </p:cNvPr>
          <p:cNvSpPr txBox="1"/>
          <p:nvPr/>
        </p:nvSpPr>
        <p:spPr>
          <a:xfrm>
            <a:off x="2472267" y="1862667"/>
            <a:ext cx="9152466" cy="3170099"/>
          </a:xfrm>
          <a:prstGeom prst="rect">
            <a:avLst/>
          </a:prstGeom>
          <a:noFill/>
        </p:spPr>
        <p:txBody>
          <a:bodyPr wrap="square" rtlCol="0">
            <a:spAutoFit/>
          </a:bodyPr>
          <a:lstStyle/>
          <a:p>
            <a:r>
              <a:rPr lang="es-ES" sz="3200" b="1" dirty="0"/>
              <a:t>ESTA ETAPA DEL PROCESO CORRESPONDE AL DIRECCIONAMIENTO ESTRATÉGICO PARA LA CONSTRUCCIÓN DEL FUTURO DE LA ORGANIZACIÓN, METODOLÓGICAMENTE SE RESPONDE A:</a:t>
            </a:r>
          </a:p>
          <a:p>
            <a:endParaRPr lang="es-ES" sz="3200" b="1" dirty="0"/>
          </a:p>
          <a:p>
            <a:r>
              <a:rPr lang="es-ES" sz="4000" b="1" dirty="0"/>
              <a:t>¿ HACIA DÓNDE QUEREMOS IR?</a:t>
            </a:r>
            <a:endParaRPr lang="es-CO" sz="4000" b="1" dirty="0"/>
          </a:p>
        </p:txBody>
      </p:sp>
    </p:spTree>
    <p:extLst>
      <p:ext uri="{BB962C8B-B14F-4D97-AF65-F5344CB8AC3E}">
        <p14:creationId xmlns:p14="http://schemas.microsoft.com/office/powerpoint/2010/main" val="34378446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6A047162-3A4C-4D5D-B6FB-04A0F0D84A82}"/>
              </a:ext>
            </a:extLst>
          </p:cNvPr>
          <p:cNvSpPr txBox="1"/>
          <p:nvPr/>
        </p:nvSpPr>
        <p:spPr>
          <a:xfrm>
            <a:off x="2950061" y="1588654"/>
            <a:ext cx="1169551" cy="4849091"/>
          </a:xfrm>
          <a:prstGeom prst="rect">
            <a:avLst/>
          </a:prstGeom>
          <a:noFill/>
        </p:spPr>
        <p:txBody>
          <a:bodyPr vert="vert" wrap="square" rtlCol="0">
            <a:spAutoFit/>
          </a:bodyPr>
          <a:lstStyle/>
          <a:p>
            <a:r>
              <a:rPr lang="es-ES" sz="3200" b="1" dirty="0"/>
              <a:t>P L A T A F O R M A   </a:t>
            </a:r>
          </a:p>
          <a:p>
            <a:r>
              <a:rPr lang="es-ES" sz="3200" b="1" dirty="0"/>
              <a:t> E S T R A T E G I C A</a:t>
            </a:r>
            <a:endParaRPr lang="es-CO" sz="3200" b="1" dirty="0"/>
          </a:p>
        </p:txBody>
      </p:sp>
      <p:sp>
        <p:nvSpPr>
          <p:cNvPr id="4" name="Abrir llave 3">
            <a:extLst>
              <a:ext uri="{FF2B5EF4-FFF2-40B4-BE49-F238E27FC236}">
                <a16:creationId xmlns:a16="http://schemas.microsoft.com/office/drawing/2014/main" id="{A38395EE-B3AC-A82C-3FCC-68C8B3B30981}"/>
              </a:ext>
            </a:extLst>
          </p:cNvPr>
          <p:cNvSpPr/>
          <p:nvPr/>
        </p:nvSpPr>
        <p:spPr>
          <a:xfrm>
            <a:off x="4257964" y="184727"/>
            <a:ext cx="618836" cy="6068291"/>
          </a:xfrm>
          <a:prstGeom prst="leftBrace">
            <a:avLst/>
          </a:prstGeom>
          <a:ln w="762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5" name="CuadroTexto 4">
            <a:extLst>
              <a:ext uri="{FF2B5EF4-FFF2-40B4-BE49-F238E27FC236}">
                <a16:creationId xmlns:a16="http://schemas.microsoft.com/office/drawing/2014/main" id="{CC387AA6-1688-80BB-1CD3-F1C3725DB171}"/>
              </a:ext>
            </a:extLst>
          </p:cNvPr>
          <p:cNvSpPr txBox="1"/>
          <p:nvPr/>
        </p:nvSpPr>
        <p:spPr>
          <a:xfrm>
            <a:off x="5467927" y="674255"/>
            <a:ext cx="6216073" cy="4031873"/>
          </a:xfrm>
          <a:prstGeom prst="rect">
            <a:avLst/>
          </a:prstGeom>
          <a:noFill/>
        </p:spPr>
        <p:txBody>
          <a:bodyPr wrap="square" rtlCol="0">
            <a:spAutoFit/>
          </a:bodyPr>
          <a:lstStyle/>
          <a:p>
            <a:r>
              <a:rPr lang="es-ES" sz="3200" b="1" dirty="0"/>
              <a:t>VISIÓN</a:t>
            </a:r>
          </a:p>
          <a:p>
            <a:endParaRPr lang="es-ES" sz="3200" b="1" dirty="0"/>
          </a:p>
          <a:p>
            <a:r>
              <a:rPr lang="es-ES" sz="3200" b="1" dirty="0"/>
              <a:t>MISIÓN</a:t>
            </a:r>
          </a:p>
          <a:p>
            <a:endParaRPr lang="es-ES" sz="3200" b="1" dirty="0"/>
          </a:p>
          <a:p>
            <a:r>
              <a:rPr lang="es-ES" sz="3200" b="1" dirty="0"/>
              <a:t>OBJETIVOS</a:t>
            </a:r>
          </a:p>
          <a:p>
            <a:endParaRPr lang="es-ES" sz="3200" b="1" dirty="0"/>
          </a:p>
          <a:p>
            <a:r>
              <a:rPr lang="es-ES" sz="3200" b="1" dirty="0"/>
              <a:t>ESTABLECIMIENTO DE LOS VALORES ORGANIZACIONALES.</a:t>
            </a:r>
          </a:p>
        </p:txBody>
      </p:sp>
      <p:sp>
        <p:nvSpPr>
          <p:cNvPr id="6" name="Abrir llave 5">
            <a:extLst>
              <a:ext uri="{FF2B5EF4-FFF2-40B4-BE49-F238E27FC236}">
                <a16:creationId xmlns:a16="http://schemas.microsoft.com/office/drawing/2014/main" id="{3FD43D1A-13DD-B798-567F-177B6B692D9D}"/>
              </a:ext>
            </a:extLst>
          </p:cNvPr>
          <p:cNvSpPr/>
          <p:nvPr/>
        </p:nvSpPr>
        <p:spPr>
          <a:xfrm rot="16200000">
            <a:off x="8362568" y="2088764"/>
            <a:ext cx="724670" cy="6216075"/>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s-CO"/>
          </a:p>
        </p:txBody>
      </p:sp>
      <p:sp>
        <p:nvSpPr>
          <p:cNvPr id="7" name="CuadroTexto 6">
            <a:extLst>
              <a:ext uri="{FF2B5EF4-FFF2-40B4-BE49-F238E27FC236}">
                <a16:creationId xmlns:a16="http://schemas.microsoft.com/office/drawing/2014/main" id="{642E3B39-C97E-52B4-DC88-45017B7391F9}"/>
              </a:ext>
            </a:extLst>
          </p:cNvPr>
          <p:cNvSpPr txBox="1"/>
          <p:nvPr/>
        </p:nvSpPr>
        <p:spPr>
          <a:xfrm>
            <a:off x="5190067" y="5559137"/>
            <a:ext cx="6731000" cy="830997"/>
          </a:xfrm>
          <a:prstGeom prst="rect">
            <a:avLst/>
          </a:prstGeom>
          <a:noFill/>
        </p:spPr>
        <p:txBody>
          <a:bodyPr wrap="square" rtlCol="0">
            <a:spAutoFit/>
          </a:bodyPr>
          <a:lstStyle/>
          <a:p>
            <a:r>
              <a:rPr lang="es-ES" sz="2400" b="1" dirty="0"/>
              <a:t>BASE FILOSÓFICA Y AXIOLÓGICA QUE GUIARÁ LA ACCIÓN ORGANIZACIONAL.</a:t>
            </a:r>
            <a:endParaRPr lang="es-CO" sz="2400" b="1" dirty="0"/>
          </a:p>
        </p:txBody>
      </p:sp>
    </p:spTree>
    <p:extLst>
      <p:ext uri="{BB962C8B-B14F-4D97-AF65-F5344CB8AC3E}">
        <p14:creationId xmlns:p14="http://schemas.microsoft.com/office/powerpoint/2010/main" val="2375834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450BC9-FA9B-4BDB-8F49-B4D945AD6898}"/>
              </a:ext>
            </a:extLst>
          </p:cNvPr>
          <p:cNvSpPr>
            <a:spLocks noGrp="1"/>
          </p:cNvSpPr>
          <p:nvPr>
            <p:ph type="title"/>
          </p:nvPr>
        </p:nvSpPr>
        <p:spPr/>
        <p:txBody>
          <a:bodyPr/>
          <a:lstStyle/>
          <a:p>
            <a:r>
              <a:rPr lang="es-ES" sz="4000" b="1" dirty="0"/>
              <a:t>PASOS PARA ELABORAR UN PLAN ESTRATÉGICO</a:t>
            </a:r>
            <a:endParaRPr lang="es-CO" sz="4000" dirty="0"/>
          </a:p>
        </p:txBody>
      </p:sp>
      <p:sp>
        <p:nvSpPr>
          <p:cNvPr id="3" name="Marcador de contenido 2">
            <a:extLst>
              <a:ext uri="{FF2B5EF4-FFF2-40B4-BE49-F238E27FC236}">
                <a16:creationId xmlns:a16="http://schemas.microsoft.com/office/drawing/2014/main" id="{42971B7D-3AA6-407C-AAAD-B2387D9F4D2D}"/>
              </a:ext>
            </a:extLst>
          </p:cNvPr>
          <p:cNvSpPr>
            <a:spLocks noGrp="1"/>
          </p:cNvSpPr>
          <p:nvPr>
            <p:ph idx="1"/>
          </p:nvPr>
        </p:nvSpPr>
        <p:spPr>
          <a:xfrm>
            <a:off x="2121089" y="968188"/>
            <a:ext cx="9847997" cy="5208775"/>
          </a:xfrm>
        </p:spPr>
        <p:txBody>
          <a:bodyPr/>
          <a:lstStyle/>
          <a:p>
            <a:pPr marL="0" indent="0" fontAlgn="base">
              <a:buNone/>
            </a:pPr>
            <a:endParaRPr lang="es-ES" dirty="0"/>
          </a:p>
          <a:p>
            <a:pPr algn="just" fontAlgn="base"/>
            <a:r>
              <a:rPr lang="es-ES" dirty="0"/>
              <a:t>¿Cómo realizar un plan estratégico de una Organización?</a:t>
            </a:r>
          </a:p>
          <a:p>
            <a:pPr algn="just" fontAlgn="base"/>
            <a:r>
              <a:rPr lang="es-ES" dirty="0"/>
              <a:t> Bien sea un plan de ventas, un plan de servicios, uno publicitario o cualquier otro de los ejemplos de objetivos que existen, de un plan estratégico de una entidad no deben eliminarse ninguno de estos pasos:</a:t>
            </a:r>
          </a:p>
          <a:p>
            <a:pPr algn="just" fontAlgn="base"/>
            <a:endParaRPr lang="es-ES" dirty="0"/>
          </a:p>
          <a:p>
            <a:pPr algn="just" fontAlgn="base"/>
            <a:r>
              <a:rPr lang="es-ES" b="1" dirty="0"/>
              <a:t>1. Definir misión, visión y objetivos</a:t>
            </a:r>
            <a:r>
              <a:rPr lang="es-ES" dirty="0"/>
              <a:t>:</a:t>
            </a:r>
            <a:br>
              <a:rPr lang="es-ES" dirty="0"/>
            </a:br>
            <a:r>
              <a:rPr lang="es-ES" dirty="0"/>
              <a:t>Deben ser específicos, medibles, alcanzables, relevantes y con un plazo de tiempo definido. ¿Qué es lo que quieres lograr? ¿Cuándo? ¿Cuál es el propósito de tu empresa?</a:t>
            </a:r>
          </a:p>
          <a:p>
            <a:endParaRPr lang="es-CO" dirty="0"/>
          </a:p>
        </p:txBody>
      </p:sp>
    </p:spTree>
    <p:extLst>
      <p:ext uri="{BB962C8B-B14F-4D97-AF65-F5344CB8AC3E}">
        <p14:creationId xmlns:p14="http://schemas.microsoft.com/office/powerpoint/2010/main" val="505695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76EA0F-F113-4134-909A-F4D1752EF8EC}"/>
              </a:ext>
            </a:extLst>
          </p:cNvPr>
          <p:cNvSpPr>
            <a:spLocks noGrp="1"/>
          </p:cNvSpPr>
          <p:nvPr>
            <p:ph type="title"/>
          </p:nvPr>
        </p:nvSpPr>
        <p:spPr>
          <a:xfrm>
            <a:off x="2121090" y="927847"/>
            <a:ext cx="9847997" cy="718391"/>
          </a:xfrm>
        </p:spPr>
        <p:txBody>
          <a:bodyPr/>
          <a:lstStyle/>
          <a:p>
            <a:pPr algn="ctr"/>
            <a:r>
              <a:rPr lang="es-ES" b="1" dirty="0"/>
              <a:t>VISIÓN</a:t>
            </a:r>
            <a:endParaRPr lang="es-CO" b="1" dirty="0"/>
          </a:p>
        </p:txBody>
      </p:sp>
      <p:sp>
        <p:nvSpPr>
          <p:cNvPr id="3" name="Marcador de contenido 2">
            <a:extLst>
              <a:ext uri="{FF2B5EF4-FFF2-40B4-BE49-F238E27FC236}">
                <a16:creationId xmlns:a16="http://schemas.microsoft.com/office/drawing/2014/main" id="{5210FCD6-658E-4E6D-85C6-E68DB6ACA4F9}"/>
              </a:ext>
            </a:extLst>
          </p:cNvPr>
          <p:cNvSpPr>
            <a:spLocks noGrp="1"/>
          </p:cNvSpPr>
          <p:nvPr>
            <p:ph idx="1"/>
          </p:nvPr>
        </p:nvSpPr>
        <p:spPr>
          <a:xfrm>
            <a:off x="2121089" y="2218765"/>
            <a:ext cx="9847997" cy="3958198"/>
          </a:xfrm>
        </p:spPr>
        <p:txBody>
          <a:bodyPr/>
          <a:lstStyle/>
          <a:p>
            <a:pPr algn="just"/>
            <a:r>
              <a:rPr lang="es-ES" dirty="0"/>
              <a:t>La visión permite definir el camino que se debe seguir para alcanzar las metas propuestas. Para ello, debe representar de una forma clara y realista los principios que dan una identidad a esta Organización y responder a cuestiones como: ¿qué se desea lograr?, ¿hacia dónde nos dirigimos?, ¿dónde queremos estar en un futuro? y ¿cómo lo conseguiremos? Además, a diferencia de la misión, su definición puede tener una mayor longitud, aunque lo mejor es ser breve, destacando los puntos realmente importantes. </a:t>
            </a:r>
            <a:endParaRPr lang="es-CO" dirty="0"/>
          </a:p>
        </p:txBody>
      </p:sp>
    </p:spTree>
    <p:extLst>
      <p:ext uri="{BB962C8B-B14F-4D97-AF65-F5344CB8AC3E}">
        <p14:creationId xmlns:p14="http://schemas.microsoft.com/office/powerpoint/2010/main" val="1758426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FEAD7D2-A076-4D62-9F8A-4692FD15F1B2}"/>
              </a:ext>
            </a:extLst>
          </p:cNvPr>
          <p:cNvSpPr>
            <a:spLocks noGrp="1"/>
          </p:cNvSpPr>
          <p:nvPr>
            <p:ph idx="1"/>
          </p:nvPr>
        </p:nvSpPr>
        <p:spPr>
          <a:xfrm>
            <a:off x="2121091" y="626533"/>
            <a:ext cx="9847997" cy="6056655"/>
          </a:xfrm>
        </p:spPr>
        <p:txBody>
          <a:bodyPr/>
          <a:lstStyle/>
          <a:p>
            <a:pPr marL="0" indent="0">
              <a:buNone/>
            </a:pPr>
            <a:endParaRPr lang="es-ES" dirty="0"/>
          </a:p>
          <a:p>
            <a:pPr marL="0" indent="0">
              <a:buNone/>
            </a:pPr>
            <a:endParaRPr lang="es-ES" b="1" dirty="0"/>
          </a:p>
          <a:p>
            <a:pPr marL="0" indent="0">
              <a:buNone/>
            </a:pPr>
            <a:r>
              <a:rPr lang="es-ES" b="1" dirty="0"/>
              <a:t>							</a:t>
            </a:r>
          </a:p>
          <a:p>
            <a:pPr marL="0" indent="0">
              <a:buNone/>
            </a:pPr>
            <a:endParaRPr lang="es-ES" b="1" dirty="0"/>
          </a:p>
          <a:p>
            <a:pPr marL="0" indent="0">
              <a:buNone/>
            </a:pPr>
            <a:endParaRPr lang="es-ES" b="1" dirty="0"/>
          </a:p>
          <a:p>
            <a:pPr marL="0" indent="0">
              <a:buNone/>
            </a:pPr>
            <a:endParaRPr lang="es-ES" b="1" dirty="0"/>
          </a:p>
          <a:p>
            <a:pPr marL="0" indent="0">
              <a:buNone/>
            </a:pPr>
            <a:endParaRPr lang="es-ES" b="1" dirty="0"/>
          </a:p>
          <a:p>
            <a:pPr marL="0" indent="0">
              <a:buNone/>
            </a:pPr>
            <a:endParaRPr lang="es-ES" b="1" dirty="0"/>
          </a:p>
          <a:p>
            <a:pPr marL="0" indent="0">
              <a:buNone/>
            </a:pPr>
            <a:r>
              <a:rPr lang="es-ES" b="1" dirty="0"/>
              <a:t>“ARTE DE DIRIGIR LAS OPERACIONES MILITARES”</a:t>
            </a:r>
          </a:p>
        </p:txBody>
      </p:sp>
      <p:sp>
        <p:nvSpPr>
          <p:cNvPr id="4" name="CuadroTexto 3">
            <a:extLst>
              <a:ext uri="{FF2B5EF4-FFF2-40B4-BE49-F238E27FC236}">
                <a16:creationId xmlns:a16="http://schemas.microsoft.com/office/drawing/2014/main" id="{144ED98D-0CF4-7FA2-C185-34FC8C7DA333}"/>
              </a:ext>
            </a:extLst>
          </p:cNvPr>
          <p:cNvSpPr txBox="1"/>
          <p:nvPr/>
        </p:nvSpPr>
        <p:spPr>
          <a:xfrm>
            <a:off x="2353733" y="1320800"/>
            <a:ext cx="2590800" cy="523220"/>
          </a:xfrm>
          <a:prstGeom prst="rect">
            <a:avLst/>
          </a:prstGeom>
          <a:noFill/>
        </p:spPr>
        <p:txBody>
          <a:bodyPr wrap="square" rtlCol="0">
            <a:spAutoFit/>
          </a:bodyPr>
          <a:lstStyle/>
          <a:p>
            <a:r>
              <a:rPr lang="es-ES" sz="2800" b="1" dirty="0"/>
              <a:t>ESTRATEGIA</a:t>
            </a:r>
            <a:endParaRPr lang="es-CO" b="1" dirty="0"/>
          </a:p>
        </p:txBody>
      </p:sp>
      <p:cxnSp>
        <p:nvCxnSpPr>
          <p:cNvPr id="6" name="Conector recto de flecha 5">
            <a:extLst>
              <a:ext uri="{FF2B5EF4-FFF2-40B4-BE49-F238E27FC236}">
                <a16:creationId xmlns:a16="http://schemas.microsoft.com/office/drawing/2014/main" id="{4817BE6B-B9AA-EE8A-CEA8-EADD35EE5DAB}"/>
              </a:ext>
            </a:extLst>
          </p:cNvPr>
          <p:cNvCxnSpPr/>
          <p:nvPr/>
        </p:nvCxnSpPr>
        <p:spPr>
          <a:xfrm>
            <a:off x="4504266" y="1617133"/>
            <a:ext cx="855133"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7" name="CuadroTexto 6">
            <a:extLst>
              <a:ext uri="{FF2B5EF4-FFF2-40B4-BE49-F238E27FC236}">
                <a16:creationId xmlns:a16="http://schemas.microsoft.com/office/drawing/2014/main" id="{439639C0-5A23-BB95-C365-9BDCDAC8468A}"/>
              </a:ext>
            </a:extLst>
          </p:cNvPr>
          <p:cNvSpPr txBox="1"/>
          <p:nvPr/>
        </p:nvSpPr>
        <p:spPr>
          <a:xfrm>
            <a:off x="5765800" y="1320800"/>
            <a:ext cx="4305109" cy="461665"/>
          </a:xfrm>
          <a:prstGeom prst="rect">
            <a:avLst/>
          </a:prstGeom>
          <a:noFill/>
        </p:spPr>
        <p:txBody>
          <a:bodyPr wrap="square" rtlCol="0">
            <a:spAutoFit/>
          </a:bodyPr>
          <a:lstStyle/>
          <a:p>
            <a:r>
              <a:rPr lang="es-ES" sz="2400" b="1" dirty="0"/>
              <a:t>LATIN STRATEGIA</a:t>
            </a:r>
            <a:endParaRPr lang="es-CO" b="1" dirty="0"/>
          </a:p>
        </p:txBody>
      </p:sp>
      <p:cxnSp>
        <p:nvCxnSpPr>
          <p:cNvPr id="9" name="Conector recto de flecha 8">
            <a:extLst>
              <a:ext uri="{FF2B5EF4-FFF2-40B4-BE49-F238E27FC236}">
                <a16:creationId xmlns:a16="http://schemas.microsoft.com/office/drawing/2014/main" id="{203BF285-7268-7B6D-978B-DD2AB1FF393F}"/>
              </a:ext>
            </a:extLst>
          </p:cNvPr>
          <p:cNvCxnSpPr/>
          <p:nvPr/>
        </p:nvCxnSpPr>
        <p:spPr>
          <a:xfrm flipH="1">
            <a:off x="4715933" y="1913467"/>
            <a:ext cx="1176867" cy="1278466"/>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0" name="Rectángulo 9">
            <a:extLst>
              <a:ext uri="{FF2B5EF4-FFF2-40B4-BE49-F238E27FC236}">
                <a16:creationId xmlns:a16="http://schemas.microsoft.com/office/drawing/2014/main" id="{BB5BA24F-602C-6029-7CE1-E609687C06D9}"/>
              </a:ext>
            </a:extLst>
          </p:cNvPr>
          <p:cNvSpPr/>
          <p:nvPr/>
        </p:nvSpPr>
        <p:spPr>
          <a:xfrm>
            <a:off x="2556933" y="3564467"/>
            <a:ext cx="3539067" cy="61806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STATUS: EJÉRCITO</a:t>
            </a:r>
            <a:endParaRPr lang="es-CO" b="1" dirty="0">
              <a:solidFill>
                <a:schemeClr val="tx1"/>
              </a:solidFill>
            </a:endParaRPr>
          </a:p>
        </p:txBody>
      </p:sp>
      <p:sp>
        <p:nvSpPr>
          <p:cNvPr id="11" name="CuadroTexto 10">
            <a:extLst>
              <a:ext uri="{FF2B5EF4-FFF2-40B4-BE49-F238E27FC236}">
                <a16:creationId xmlns:a16="http://schemas.microsoft.com/office/drawing/2014/main" id="{1F9C438E-1810-7C3A-274C-0077770D37ED}"/>
              </a:ext>
            </a:extLst>
          </p:cNvPr>
          <p:cNvSpPr txBox="1"/>
          <p:nvPr/>
        </p:nvSpPr>
        <p:spPr>
          <a:xfrm>
            <a:off x="8627533" y="1782465"/>
            <a:ext cx="3268134" cy="646331"/>
          </a:xfrm>
          <a:prstGeom prst="rect">
            <a:avLst/>
          </a:prstGeom>
          <a:noFill/>
        </p:spPr>
        <p:txBody>
          <a:bodyPr wrap="square" rtlCol="0">
            <a:spAutoFit/>
          </a:bodyPr>
          <a:lstStyle/>
          <a:p>
            <a:r>
              <a:rPr lang="es-ES" b="1" dirty="0"/>
              <a:t>PROVIENE DE DOS TÉRMINOS GRIEGOS:</a:t>
            </a:r>
            <a:endParaRPr lang="es-CO" b="1" dirty="0"/>
          </a:p>
        </p:txBody>
      </p:sp>
      <p:cxnSp>
        <p:nvCxnSpPr>
          <p:cNvPr id="13" name="Conector recto de flecha 12">
            <a:extLst>
              <a:ext uri="{FF2B5EF4-FFF2-40B4-BE49-F238E27FC236}">
                <a16:creationId xmlns:a16="http://schemas.microsoft.com/office/drawing/2014/main" id="{C1A01B91-4F3F-59D2-3A47-48A5C320D49B}"/>
              </a:ext>
            </a:extLst>
          </p:cNvPr>
          <p:cNvCxnSpPr>
            <a:cxnSpLocks/>
          </p:cNvCxnSpPr>
          <p:nvPr/>
        </p:nvCxnSpPr>
        <p:spPr>
          <a:xfrm>
            <a:off x="6781800" y="1913467"/>
            <a:ext cx="1490133" cy="1278466"/>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Rectángulo 14">
            <a:extLst>
              <a:ext uri="{FF2B5EF4-FFF2-40B4-BE49-F238E27FC236}">
                <a16:creationId xmlns:a16="http://schemas.microsoft.com/office/drawing/2014/main" id="{75C12E88-D875-47E4-D301-FA4E0D992715}"/>
              </a:ext>
            </a:extLst>
          </p:cNvPr>
          <p:cNvSpPr/>
          <p:nvPr/>
        </p:nvSpPr>
        <p:spPr>
          <a:xfrm>
            <a:off x="7730067" y="3564467"/>
            <a:ext cx="4165600" cy="64633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400" b="1" dirty="0">
                <a:solidFill>
                  <a:schemeClr val="tx1"/>
                </a:solidFill>
              </a:rPr>
              <a:t>AGEIN: CONDUCTOR O GUÍA</a:t>
            </a:r>
            <a:endParaRPr lang="es-CO" b="1" dirty="0">
              <a:solidFill>
                <a:schemeClr val="tx1"/>
              </a:solidFill>
            </a:endParaRPr>
          </a:p>
        </p:txBody>
      </p:sp>
    </p:spTree>
    <p:extLst>
      <p:ext uri="{BB962C8B-B14F-4D97-AF65-F5344CB8AC3E}">
        <p14:creationId xmlns:p14="http://schemas.microsoft.com/office/powerpoint/2010/main" val="1156428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97B2840F-A99C-41D7-A549-85B3C64525B4}"/>
              </a:ext>
            </a:extLst>
          </p:cNvPr>
          <p:cNvSpPr txBox="1"/>
          <p:nvPr/>
        </p:nvSpPr>
        <p:spPr>
          <a:xfrm>
            <a:off x="2319867" y="397933"/>
            <a:ext cx="4978400" cy="830997"/>
          </a:xfrm>
          <a:prstGeom prst="rect">
            <a:avLst/>
          </a:prstGeom>
          <a:noFill/>
        </p:spPr>
        <p:txBody>
          <a:bodyPr wrap="square" rtlCol="0">
            <a:spAutoFit/>
          </a:bodyPr>
          <a:lstStyle/>
          <a:p>
            <a:r>
              <a:rPr lang="es-ES" sz="4800" b="1" dirty="0"/>
              <a:t>VISIÓN.</a:t>
            </a:r>
            <a:endParaRPr lang="es-CO" sz="4800" b="1" dirty="0"/>
          </a:p>
        </p:txBody>
      </p:sp>
      <p:sp>
        <p:nvSpPr>
          <p:cNvPr id="5" name="CuadroTexto 4">
            <a:extLst>
              <a:ext uri="{FF2B5EF4-FFF2-40B4-BE49-F238E27FC236}">
                <a16:creationId xmlns:a16="http://schemas.microsoft.com/office/drawing/2014/main" id="{E85E5BBC-4E90-5714-5ED4-647A76299EB9}"/>
              </a:ext>
            </a:extLst>
          </p:cNvPr>
          <p:cNvSpPr txBox="1"/>
          <p:nvPr/>
        </p:nvSpPr>
        <p:spPr>
          <a:xfrm>
            <a:off x="2548467" y="1634067"/>
            <a:ext cx="9550400" cy="1200329"/>
          </a:xfrm>
          <a:prstGeom prst="rect">
            <a:avLst/>
          </a:prstGeom>
          <a:noFill/>
        </p:spPr>
        <p:txBody>
          <a:bodyPr wrap="square" rtlCol="0">
            <a:spAutoFit/>
          </a:bodyPr>
          <a:lstStyle/>
          <a:p>
            <a:r>
              <a:rPr lang="es-ES" sz="2400" b="1" dirty="0"/>
              <a:t>LO QUE LA ORGANIZACIÓN </a:t>
            </a:r>
            <a:r>
              <a:rPr lang="es-ES" sz="3600" b="1" dirty="0"/>
              <a:t>DESEA HACER Y HACIA DÓNDE DESEA LLEGAR</a:t>
            </a:r>
            <a:r>
              <a:rPr lang="es-ES" sz="2400" b="1" dirty="0"/>
              <a:t>, EN UN HORIZONTE DE TIEMPO DE LARGO PLAZO.</a:t>
            </a:r>
            <a:endParaRPr lang="es-CO" sz="2400" b="1" dirty="0"/>
          </a:p>
        </p:txBody>
      </p:sp>
    </p:spTree>
    <p:extLst>
      <p:ext uri="{BB962C8B-B14F-4D97-AF65-F5344CB8AC3E}">
        <p14:creationId xmlns:p14="http://schemas.microsoft.com/office/powerpoint/2010/main" val="24035330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13E1CE8-F246-5C7C-0682-381CE39BCF23}"/>
              </a:ext>
            </a:extLst>
          </p:cNvPr>
          <p:cNvSpPr txBox="1"/>
          <p:nvPr/>
        </p:nvSpPr>
        <p:spPr>
          <a:xfrm>
            <a:off x="2302933" y="347133"/>
            <a:ext cx="3640667" cy="1015663"/>
          </a:xfrm>
          <a:prstGeom prst="rect">
            <a:avLst/>
          </a:prstGeom>
          <a:noFill/>
        </p:spPr>
        <p:txBody>
          <a:bodyPr wrap="square" rtlCol="0">
            <a:spAutoFit/>
          </a:bodyPr>
          <a:lstStyle/>
          <a:p>
            <a:r>
              <a:rPr lang="es-ES" sz="6000" b="1" dirty="0"/>
              <a:t>MISIÓN.</a:t>
            </a:r>
            <a:endParaRPr lang="es-CO" sz="6000" b="1" dirty="0"/>
          </a:p>
        </p:txBody>
      </p:sp>
      <p:sp>
        <p:nvSpPr>
          <p:cNvPr id="3" name="CuadroTexto 2">
            <a:extLst>
              <a:ext uri="{FF2B5EF4-FFF2-40B4-BE49-F238E27FC236}">
                <a16:creationId xmlns:a16="http://schemas.microsoft.com/office/drawing/2014/main" id="{CBB721CD-E134-D02C-4E44-716CB9514DBB}"/>
              </a:ext>
            </a:extLst>
          </p:cNvPr>
          <p:cNvSpPr txBox="1"/>
          <p:nvPr/>
        </p:nvSpPr>
        <p:spPr>
          <a:xfrm>
            <a:off x="4250267" y="1879600"/>
            <a:ext cx="7442200" cy="1200329"/>
          </a:xfrm>
          <a:prstGeom prst="rect">
            <a:avLst/>
          </a:prstGeom>
          <a:noFill/>
        </p:spPr>
        <p:txBody>
          <a:bodyPr wrap="square" rtlCol="0">
            <a:spAutoFit/>
          </a:bodyPr>
          <a:lstStyle/>
          <a:p>
            <a:r>
              <a:rPr lang="es-ES" sz="2400" b="1" dirty="0"/>
              <a:t>RAZÓN DE SER DE LA ORGANIZACIÓN, PARA LO CUAL DESTINA TODOS SUS ESFUERZOS Y RECURSOS Y QUE DETERMINA LO QUÉ SE DEBE Y NO SE DEBE HACER. </a:t>
            </a:r>
            <a:endParaRPr lang="es-CO" sz="2400" b="1" dirty="0"/>
          </a:p>
        </p:txBody>
      </p:sp>
      <p:sp>
        <p:nvSpPr>
          <p:cNvPr id="4" name="Rectángulo 3">
            <a:extLst>
              <a:ext uri="{FF2B5EF4-FFF2-40B4-BE49-F238E27FC236}">
                <a16:creationId xmlns:a16="http://schemas.microsoft.com/office/drawing/2014/main" id="{056CDD79-D408-4F1F-0DBA-E695DC60C37C}"/>
              </a:ext>
            </a:extLst>
          </p:cNvPr>
          <p:cNvSpPr/>
          <p:nvPr/>
        </p:nvSpPr>
        <p:spPr>
          <a:xfrm>
            <a:off x="2370667" y="3742267"/>
            <a:ext cx="9127066" cy="171026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ES" sz="2800" b="1" dirty="0">
                <a:solidFill>
                  <a:schemeClr val="tx1"/>
                </a:solidFill>
              </a:rPr>
              <a:t>LA MISIÓN DELIMITA LA ACCIÓN ORGANIZACIONAL, CON EL FIN DE FOCALIZARLA HACIA EL ALCANCE DE LA VISIÓN ORGANIZACIONAL.</a:t>
            </a:r>
            <a:endParaRPr lang="es-CO" sz="2800" b="1" dirty="0">
              <a:solidFill>
                <a:schemeClr val="tx1"/>
              </a:solidFill>
            </a:endParaRPr>
          </a:p>
        </p:txBody>
      </p:sp>
    </p:spTree>
    <p:extLst>
      <p:ext uri="{BB962C8B-B14F-4D97-AF65-F5344CB8AC3E}">
        <p14:creationId xmlns:p14="http://schemas.microsoft.com/office/powerpoint/2010/main" val="26814410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CAC6107-B8B2-1542-8AEA-83BD55577215}"/>
              </a:ext>
            </a:extLst>
          </p:cNvPr>
          <p:cNvSpPr txBox="1"/>
          <p:nvPr/>
        </p:nvSpPr>
        <p:spPr>
          <a:xfrm>
            <a:off x="2192867" y="321733"/>
            <a:ext cx="9694333" cy="830997"/>
          </a:xfrm>
          <a:prstGeom prst="rect">
            <a:avLst/>
          </a:prstGeom>
          <a:noFill/>
        </p:spPr>
        <p:txBody>
          <a:bodyPr wrap="square" rtlCol="0">
            <a:spAutoFit/>
          </a:bodyPr>
          <a:lstStyle/>
          <a:p>
            <a:r>
              <a:rPr lang="es-ES" sz="2400" b="1" dirty="0"/>
              <a:t>LA FORMULACIÓN DE LA MISIÓN, RESPONDE A CUATRO PREGUNTAS FUNDAMENTALES:</a:t>
            </a:r>
            <a:endParaRPr lang="es-CO" sz="2400" b="1" dirty="0"/>
          </a:p>
        </p:txBody>
      </p:sp>
      <p:sp>
        <p:nvSpPr>
          <p:cNvPr id="3" name="Rectángulo 2">
            <a:extLst>
              <a:ext uri="{FF2B5EF4-FFF2-40B4-BE49-F238E27FC236}">
                <a16:creationId xmlns:a16="http://schemas.microsoft.com/office/drawing/2014/main" id="{DD52799E-D36B-2B21-C28D-023B9B223304}"/>
              </a:ext>
            </a:extLst>
          </p:cNvPr>
          <p:cNvSpPr/>
          <p:nvPr/>
        </p:nvSpPr>
        <p:spPr>
          <a:xfrm>
            <a:off x="2336800" y="1507067"/>
            <a:ext cx="5215467" cy="83099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1. ¿QUIÉNES SOMOS?</a:t>
            </a:r>
            <a:endParaRPr lang="es-CO" sz="2800" b="1" dirty="0">
              <a:solidFill>
                <a:schemeClr val="tx1"/>
              </a:solidFill>
            </a:endParaRPr>
          </a:p>
        </p:txBody>
      </p:sp>
      <p:sp>
        <p:nvSpPr>
          <p:cNvPr id="4" name="CuadroTexto 3">
            <a:extLst>
              <a:ext uri="{FF2B5EF4-FFF2-40B4-BE49-F238E27FC236}">
                <a16:creationId xmlns:a16="http://schemas.microsoft.com/office/drawing/2014/main" id="{4155C672-8CC1-D808-2D38-2B8FC56A17A4}"/>
              </a:ext>
            </a:extLst>
          </p:cNvPr>
          <p:cNvSpPr txBox="1"/>
          <p:nvPr/>
        </p:nvSpPr>
        <p:spPr>
          <a:xfrm>
            <a:off x="4842933" y="2514600"/>
            <a:ext cx="7264400" cy="1569660"/>
          </a:xfrm>
          <a:prstGeom prst="rect">
            <a:avLst/>
          </a:prstGeom>
          <a:noFill/>
        </p:spPr>
        <p:txBody>
          <a:bodyPr wrap="square" rtlCol="0">
            <a:spAutoFit/>
          </a:bodyPr>
          <a:lstStyle/>
          <a:p>
            <a:r>
              <a:rPr lang="es-ES" sz="2400" b="1" dirty="0"/>
              <a:t>EXPRESA LA DEFINICIÓN FILOSÓFICA DE LA ORGANIZACIÓN.</a:t>
            </a:r>
          </a:p>
          <a:p>
            <a:r>
              <a:rPr lang="es-ES" sz="2400" b="1" dirty="0"/>
              <a:t>SE EXPRESA LA CONCEPCIÓN QUE DE SÍ MISMA TIENE LA ORGANIZACIÓN.</a:t>
            </a:r>
            <a:endParaRPr lang="es-CO" sz="2400" b="1" dirty="0"/>
          </a:p>
        </p:txBody>
      </p:sp>
    </p:spTree>
    <p:extLst>
      <p:ext uri="{BB962C8B-B14F-4D97-AF65-F5344CB8AC3E}">
        <p14:creationId xmlns:p14="http://schemas.microsoft.com/office/powerpoint/2010/main" val="29516035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6D7B66F2-BA9B-9429-7B7E-05FB919764D3}"/>
              </a:ext>
            </a:extLst>
          </p:cNvPr>
          <p:cNvSpPr/>
          <p:nvPr/>
        </p:nvSpPr>
        <p:spPr>
          <a:xfrm>
            <a:off x="2286000" y="194733"/>
            <a:ext cx="6028267" cy="7704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2. ¿ QUÉ HACEMOS?</a:t>
            </a:r>
            <a:endParaRPr lang="es-CO" sz="2800" b="1" dirty="0">
              <a:solidFill>
                <a:schemeClr val="tx1"/>
              </a:solidFill>
            </a:endParaRPr>
          </a:p>
        </p:txBody>
      </p:sp>
      <p:sp>
        <p:nvSpPr>
          <p:cNvPr id="3" name="CuadroTexto 2">
            <a:extLst>
              <a:ext uri="{FF2B5EF4-FFF2-40B4-BE49-F238E27FC236}">
                <a16:creationId xmlns:a16="http://schemas.microsoft.com/office/drawing/2014/main" id="{B793DA1E-440B-76A6-35C1-C409642FE8F7}"/>
              </a:ext>
            </a:extLst>
          </p:cNvPr>
          <p:cNvSpPr txBox="1"/>
          <p:nvPr/>
        </p:nvSpPr>
        <p:spPr>
          <a:xfrm>
            <a:off x="3310467" y="1151467"/>
            <a:ext cx="8542866" cy="1200329"/>
          </a:xfrm>
          <a:prstGeom prst="rect">
            <a:avLst/>
          </a:prstGeom>
          <a:noFill/>
        </p:spPr>
        <p:txBody>
          <a:bodyPr wrap="square" rtlCol="0">
            <a:spAutoFit/>
          </a:bodyPr>
          <a:lstStyle/>
          <a:p>
            <a:r>
              <a:rPr lang="es-ES" sz="2400" b="1" dirty="0"/>
              <a:t>SE REFIERE A LA ACTIVIDAD QUE SE DESARROLLA.  </a:t>
            </a:r>
          </a:p>
          <a:p>
            <a:r>
              <a:rPr lang="es-ES" sz="2400" b="1" dirty="0"/>
              <a:t>ENUNCIAR DE MANERA GENÉRICA LO QUE SE ESPERA DE LA ORGANIZACIÓN.</a:t>
            </a:r>
            <a:endParaRPr lang="es-CO" sz="2400" b="1" dirty="0"/>
          </a:p>
        </p:txBody>
      </p:sp>
      <p:sp>
        <p:nvSpPr>
          <p:cNvPr id="4" name="Rectángulo 3">
            <a:extLst>
              <a:ext uri="{FF2B5EF4-FFF2-40B4-BE49-F238E27FC236}">
                <a16:creationId xmlns:a16="http://schemas.microsoft.com/office/drawing/2014/main" id="{76F8F531-46B2-0B35-43C3-C4C2AFD5B320}"/>
              </a:ext>
            </a:extLst>
          </p:cNvPr>
          <p:cNvSpPr/>
          <p:nvPr/>
        </p:nvSpPr>
        <p:spPr>
          <a:xfrm>
            <a:off x="2286000" y="2709333"/>
            <a:ext cx="6129867" cy="84666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3. ¿ POR QUIÉN LO HACEMOS?</a:t>
            </a:r>
            <a:endParaRPr lang="es-CO" sz="2800" b="1" dirty="0">
              <a:solidFill>
                <a:schemeClr val="tx1"/>
              </a:solidFill>
            </a:endParaRPr>
          </a:p>
        </p:txBody>
      </p:sp>
      <p:sp>
        <p:nvSpPr>
          <p:cNvPr id="5" name="CuadroTexto 4">
            <a:extLst>
              <a:ext uri="{FF2B5EF4-FFF2-40B4-BE49-F238E27FC236}">
                <a16:creationId xmlns:a16="http://schemas.microsoft.com/office/drawing/2014/main" id="{46E4CC39-EA94-459C-A928-1D4738013761}"/>
              </a:ext>
            </a:extLst>
          </p:cNvPr>
          <p:cNvSpPr txBox="1"/>
          <p:nvPr/>
        </p:nvSpPr>
        <p:spPr>
          <a:xfrm>
            <a:off x="3310467" y="3852333"/>
            <a:ext cx="7941733" cy="1569660"/>
          </a:xfrm>
          <a:prstGeom prst="rect">
            <a:avLst/>
          </a:prstGeom>
          <a:noFill/>
        </p:spPr>
        <p:txBody>
          <a:bodyPr wrap="square" rtlCol="0">
            <a:spAutoFit/>
          </a:bodyPr>
          <a:lstStyle/>
          <a:p>
            <a:r>
              <a:rPr lang="es-ES" sz="2400" b="1" dirty="0"/>
              <a:t>“MERCADO OBJETIVO” DE LA ORGANIZACIÓN: TRABAJADORES.</a:t>
            </a:r>
          </a:p>
          <a:p>
            <a:r>
              <a:rPr lang="es-ES" sz="2400" b="1" dirty="0"/>
              <a:t>A QUÉ SEGMENTO POBLACIONAL LE INTERESA LA ACTIVIDAD DE LA ORGANIZACIÓN.</a:t>
            </a:r>
            <a:endParaRPr lang="es-CO" sz="2400" b="1" dirty="0"/>
          </a:p>
        </p:txBody>
      </p:sp>
    </p:spTree>
    <p:extLst>
      <p:ext uri="{BB962C8B-B14F-4D97-AF65-F5344CB8AC3E}">
        <p14:creationId xmlns:p14="http://schemas.microsoft.com/office/powerpoint/2010/main" val="4533289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067A90D4-34F1-AB76-8B83-5BA8EEB86BD9}"/>
              </a:ext>
            </a:extLst>
          </p:cNvPr>
          <p:cNvSpPr/>
          <p:nvPr/>
        </p:nvSpPr>
        <p:spPr>
          <a:xfrm>
            <a:off x="2353733" y="313267"/>
            <a:ext cx="5198534" cy="8297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4. ¿ PORQUÉ LO HACEMOS?</a:t>
            </a:r>
            <a:endParaRPr lang="es-CO" sz="2800" b="1" dirty="0">
              <a:solidFill>
                <a:schemeClr val="tx1"/>
              </a:solidFill>
            </a:endParaRPr>
          </a:p>
        </p:txBody>
      </p:sp>
      <p:sp>
        <p:nvSpPr>
          <p:cNvPr id="3" name="CuadroTexto 2">
            <a:extLst>
              <a:ext uri="{FF2B5EF4-FFF2-40B4-BE49-F238E27FC236}">
                <a16:creationId xmlns:a16="http://schemas.microsoft.com/office/drawing/2014/main" id="{6DE4A492-62F5-1A63-4F94-D592408DCDD2}"/>
              </a:ext>
            </a:extLst>
          </p:cNvPr>
          <p:cNvSpPr txBox="1"/>
          <p:nvPr/>
        </p:nvSpPr>
        <p:spPr>
          <a:xfrm>
            <a:off x="3623733" y="1574800"/>
            <a:ext cx="8263467" cy="830997"/>
          </a:xfrm>
          <a:prstGeom prst="rect">
            <a:avLst/>
          </a:prstGeom>
          <a:noFill/>
        </p:spPr>
        <p:txBody>
          <a:bodyPr wrap="square" rtlCol="0">
            <a:spAutoFit/>
          </a:bodyPr>
          <a:lstStyle/>
          <a:p>
            <a:r>
              <a:rPr lang="es-ES" sz="2400" b="1" dirty="0"/>
              <a:t>SE ESTABLECE LA JUSTIFICACIÓN DE LA ACTIVIDAD DE LA ORGANIZACIÓN.</a:t>
            </a:r>
            <a:endParaRPr lang="es-CO" sz="2400" b="1" dirty="0"/>
          </a:p>
        </p:txBody>
      </p:sp>
      <p:pic>
        <p:nvPicPr>
          <p:cNvPr id="1026" name="Picture 2" descr="Misión, visión y valores | Blog Santander Open Academy">
            <a:extLst>
              <a:ext uri="{FF2B5EF4-FFF2-40B4-BE49-F238E27FC236}">
                <a16:creationId xmlns:a16="http://schemas.microsoft.com/office/drawing/2014/main" id="{C056BA54-74F9-A4F5-C47C-CB0BA41D15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9700" y="2717799"/>
            <a:ext cx="5626100" cy="3750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092257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E0596E4-F056-1290-C4BA-F8B6D993DF76}"/>
              </a:ext>
            </a:extLst>
          </p:cNvPr>
          <p:cNvSpPr txBox="1"/>
          <p:nvPr/>
        </p:nvSpPr>
        <p:spPr>
          <a:xfrm>
            <a:off x="2184400" y="279400"/>
            <a:ext cx="5215467" cy="1015663"/>
          </a:xfrm>
          <a:prstGeom prst="rect">
            <a:avLst/>
          </a:prstGeom>
          <a:noFill/>
        </p:spPr>
        <p:txBody>
          <a:bodyPr wrap="square" rtlCol="0">
            <a:spAutoFit/>
          </a:bodyPr>
          <a:lstStyle/>
          <a:p>
            <a:r>
              <a:rPr lang="es-ES" sz="6000" b="1" dirty="0"/>
              <a:t>OBJETIVOS.</a:t>
            </a:r>
            <a:endParaRPr lang="es-CO" sz="6000" b="1" dirty="0"/>
          </a:p>
        </p:txBody>
      </p:sp>
      <p:sp>
        <p:nvSpPr>
          <p:cNvPr id="3" name="CuadroTexto 2">
            <a:extLst>
              <a:ext uri="{FF2B5EF4-FFF2-40B4-BE49-F238E27FC236}">
                <a16:creationId xmlns:a16="http://schemas.microsoft.com/office/drawing/2014/main" id="{18D91452-06B1-389A-014B-7654E24A66CB}"/>
              </a:ext>
            </a:extLst>
          </p:cNvPr>
          <p:cNvSpPr txBox="1"/>
          <p:nvPr/>
        </p:nvSpPr>
        <p:spPr>
          <a:xfrm>
            <a:off x="2751667" y="1676400"/>
            <a:ext cx="9271000" cy="3724096"/>
          </a:xfrm>
          <a:prstGeom prst="rect">
            <a:avLst/>
          </a:prstGeom>
          <a:noFill/>
        </p:spPr>
        <p:txBody>
          <a:bodyPr wrap="square" rtlCol="0">
            <a:spAutoFit/>
          </a:bodyPr>
          <a:lstStyle/>
          <a:p>
            <a:r>
              <a:rPr lang="es-ES" sz="2400" b="1" dirty="0"/>
              <a:t>ES EL RESULTADO ESPERADO DE LA ACCIÓN ORGANIZACIONAL.</a:t>
            </a:r>
          </a:p>
          <a:p>
            <a:endParaRPr lang="es-ES" sz="2400" b="1" dirty="0"/>
          </a:p>
          <a:p>
            <a:r>
              <a:rPr lang="es-ES" sz="4400" b="1" dirty="0"/>
              <a:t>¿QUÉ?</a:t>
            </a:r>
          </a:p>
          <a:p>
            <a:endParaRPr lang="es-ES" sz="2400" b="1" dirty="0"/>
          </a:p>
          <a:p>
            <a:r>
              <a:rPr lang="es-ES" sz="2400" b="1" dirty="0"/>
              <a:t>¿ QUÉ SE QUIERE ALCANZAR?</a:t>
            </a:r>
          </a:p>
          <a:p>
            <a:r>
              <a:rPr lang="es-ES" sz="2400" b="1" dirty="0"/>
              <a:t>¿ QUÉ SE QUIERE LOGRAR?</a:t>
            </a:r>
          </a:p>
          <a:p>
            <a:r>
              <a:rPr lang="es-ES" sz="2400" b="1" dirty="0"/>
              <a:t>¿ QUÉ RESULTADOS SE ESPERAN OBTENER?</a:t>
            </a:r>
          </a:p>
          <a:p>
            <a:endParaRPr lang="es-ES" sz="2400" b="1" dirty="0"/>
          </a:p>
          <a:p>
            <a:endParaRPr lang="es-ES" sz="2400" b="1" dirty="0"/>
          </a:p>
        </p:txBody>
      </p:sp>
      <p:sp>
        <p:nvSpPr>
          <p:cNvPr id="4" name="CuadroTexto 3">
            <a:extLst>
              <a:ext uri="{FF2B5EF4-FFF2-40B4-BE49-F238E27FC236}">
                <a16:creationId xmlns:a16="http://schemas.microsoft.com/office/drawing/2014/main" id="{EE22D21F-71C8-11DB-3E7D-4CE343C3D6DF}"/>
              </a:ext>
            </a:extLst>
          </p:cNvPr>
          <p:cNvSpPr txBox="1"/>
          <p:nvPr/>
        </p:nvSpPr>
        <p:spPr>
          <a:xfrm>
            <a:off x="2184400" y="5096933"/>
            <a:ext cx="9838267" cy="1384995"/>
          </a:xfrm>
          <a:prstGeom prst="rect">
            <a:avLst/>
          </a:prstGeom>
          <a:noFill/>
        </p:spPr>
        <p:txBody>
          <a:bodyPr wrap="square" rtlCol="0">
            <a:spAutoFit/>
          </a:bodyPr>
          <a:lstStyle/>
          <a:p>
            <a:r>
              <a:rPr lang="es-ES" sz="2800" b="1" dirty="0"/>
              <a:t>ES EL RESULTADO DESEADO QUE SE ESPERA, EL PRODUCTO DEL ESFUERZO DE TODA UNA ORGANIZACIÓN. SE ALCANZARON MEDIANTE EL USO DE LAS ESTRATEGIAS.</a:t>
            </a:r>
            <a:endParaRPr lang="es-CO" sz="2800" b="1" dirty="0"/>
          </a:p>
        </p:txBody>
      </p:sp>
    </p:spTree>
    <p:extLst>
      <p:ext uri="{BB962C8B-B14F-4D97-AF65-F5344CB8AC3E}">
        <p14:creationId xmlns:p14="http://schemas.microsoft.com/office/powerpoint/2010/main" val="356913845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2E0596E4-F056-1290-C4BA-F8B6D993DF76}"/>
              </a:ext>
            </a:extLst>
          </p:cNvPr>
          <p:cNvSpPr txBox="1"/>
          <p:nvPr/>
        </p:nvSpPr>
        <p:spPr>
          <a:xfrm>
            <a:off x="2184400" y="279400"/>
            <a:ext cx="5215467" cy="1015663"/>
          </a:xfrm>
          <a:prstGeom prst="rect">
            <a:avLst/>
          </a:prstGeom>
          <a:noFill/>
        </p:spPr>
        <p:txBody>
          <a:bodyPr wrap="square" rtlCol="0">
            <a:spAutoFit/>
          </a:bodyPr>
          <a:lstStyle/>
          <a:p>
            <a:r>
              <a:rPr lang="es-ES" sz="6000" b="1" dirty="0"/>
              <a:t>VALORES.</a:t>
            </a:r>
            <a:endParaRPr lang="es-CO" sz="6000" b="1" dirty="0"/>
          </a:p>
        </p:txBody>
      </p:sp>
      <p:sp>
        <p:nvSpPr>
          <p:cNvPr id="3" name="CuadroTexto 2">
            <a:extLst>
              <a:ext uri="{FF2B5EF4-FFF2-40B4-BE49-F238E27FC236}">
                <a16:creationId xmlns:a16="http://schemas.microsoft.com/office/drawing/2014/main" id="{18D91452-06B1-389A-014B-7654E24A66CB}"/>
              </a:ext>
            </a:extLst>
          </p:cNvPr>
          <p:cNvSpPr txBox="1"/>
          <p:nvPr/>
        </p:nvSpPr>
        <p:spPr>
          <a:xfrm>
            <a:off x="2751667" y="1676400"/>
            <a:ext cx="9271000" cy="830997"/>
          </a:xfrm>
          <a:prstGeom prst="rect">
            <a:avLst/>
          </a:prstGeom>
          <a:noFill/>
        </p:spPr>
        <p:txBody>
          <a:bodyPr wrap="square" rtlCol="0">
            <a:spAutoFit/>
          </a:bodyPr>
          <a:lstStyle/>
          <a:p>
            <a:endParaRPr lang="es-ES" sz="2400" b="1" dirty="0"/>
          </a:p>
          <a:p>
            <a:endParaRPr lang="es-ES" sz="2400" b="1" dirty="0"/>
          </a:p>
        </p:txBody>
      </p:sp>
      <p:sp>
        <p:nvSpPr>
          <p:cNvPr id="5" name="CuadroTexto 4">
            <a:extLst>
              <a:ext uri="{FF2B5EF4-FFF2-40B4-BE49-F238E27FC236}">
                <a16:creationId xmlns:a16="http://schemas.microsoft.com/office/drawing/2014/main" id="{AAA0DB53-C9FA-686F-367C-DBB83587EAB7}"/>
              </a:ext>
            </a:extLst>
          </p:cNvPr>
          <p:cNvSpPr txBox="1"/>
          <p:nvPr/>
        </p:nvSpPr>
        <p:spPr>
          <a:xfrm>
            <a:off x="2489200" y="1405467"/>
            <a:ext cx="9465733" cy="2677656"/>
          </a:xfrm>
          <a:prstGeom prst="rect">
            <a:avLst/>
          </a:prstGeom>
          <a:noFill/>
        </p:spPr>
        <p:txBody>
          <a:bodyPr wrap="square" rtlCol="0">
            <a:spAutoFit/>
          </a:bodyPr>
          <a:lstStyle/>
          <a:p>
            <a:r>
              <a:rPr lang="es-ES" sz="2400" b="1" dirty="0"/>
              <a:t>SON CREENCIAS FUNDAMENTALES QUE DAN SENTIDO ÉTICO A LA ORGANIZACIÓN.</a:t>
            </a:r>
          </a:p>
          <a:p>
            <a:endParaRPr lang="es-ES" sz="2400" b="1" dirty="0"/>
          </a:p>
          <a:p>
            <a:r>
              <a:rPr lang="es-ES" sz="2400" b="1" dirty="0"/>
              <a:t>BLINDAJE ÉTICO  DE LAS DECISIONES Y ACTUACIONES DE LA ORGANIZACIÓN, QUE GARANTIZAN UN SANO DESARROLLO DE SU MISIÓN, DEL ALCANCE DE LOS OBJETIVOS  Y POR ESA VÍA DEL CUMPLIMIENTO DE LA VISIÓN ORGANIZACIONAL.</a:t>
            </a:r>
            <a:endParaRPr lang="es-CO" sz="2400" b="1" dirty="0"/>
          </a:p>
        </p:txBody>
      </p:sp>
      <p:sp>
        <p:nvSpPr>
          <p:cNvPr id="6" name="Rectángulo 5">
            <a:extLst>
              <a:ext uri="{FF2B5EF4-FFF2-40B4-BE49-F238E27FC236}">
                <a16:creationId xmlns:a16="http://schemas.microsoft.com/office/drawing/2014/main" id="{2DBFCB82-B2F9-048E-70E1-09314C14BB08}"/>
              </a:ext>
            </a:extLst>
          </p:cNvPr>
          <p:cNvSpPr/>
          <p:nvPr/>
        </p:nvSpPr>
        <p:spPr>
          <a:xfrm>
            <a:off x="2421467" y="4461933"/>
            <a:ext cx="2218266" cy="719667"/>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sz="2800" b="1" dirty="0">
                <a:solidFill>
                  <a:schemeClr val="tx1"/>
                </a:solidFill>
              </a:rPr>
              <a:t>VALORES</a:t>
            </a:r>
            <a:endParaRPr lang="es-CO" sz="2800" b="1" dirty="0">
              <a:solidFill>
                <a:schemeClr val="tx1"/>
              </a:solidFill>
            </a:endParaRPr>
          </a:p>
        </p:txBody>
      </p:sp>
      <p:sp>
        <p:nvSpPr>
          <p:cNvPr id="7" name="Flecha: a la derecha 6">
            <a:extLst>
              <a:ext uri="{FF2B5EF4-FFF2-40B4-BE49-F238E27FC236}">
                <a16:creationId xmlns:a16="http://schemas.microsoft.com/office/drawing/2014/main" id="{B9EB12F9-9B59-C6EF-1D85-E9CCC8B3EFF5}"/>
              </a:ext>
            </a:extLst>
          </p:cNvPr>
          <p:cNvSpPr/>
          <p:nvPr/>
        </p:nvSpPr>
        <p:spPr>
          <a:xfrm>
            <a:off x="4868333" y="4690533"/>
            <a:ext cx="567267" cy="3302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ln>
                <a:solidFill>
                  <a:schemeClr val="tx1"/>
                </a:solidFill>
              </a:ln>
              <a:solidFill>
                <a:schemeClr val="tx1"/>
              </a:solidFill>
            </a:endParaRPr>
          </a:p>
        </p:txBody>
      </p:sp>
      <p:sp>
        <p:nvSpPr>
          <p:cNvPr id="8" name="Rectángulo 7">
            <a:extLst>
              <a:ext uri="{FF2B5EF4-FFF2-40B4-BE49-F238E27FC236}">
                <a16:creationId xmlns:a16="http://schemas.microsoft.com/office/drawing/2014/main" id="{E692CD06-EE8E-B7F5-25D7-B9C5242E2695}"/>
              </a:ext>
            </a:extLst>
          </p:cNvPr>
          <p:cNvSpPr/>
          <p:nvPr/>
        </p:nvSpPr>
        <p:spPr>
          <a:xfrm>
            <a:off x="5918200" y="4241800"/>
            <a:ext cx="5901267" cy="147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a:solidFill>
                  <a:schemeClr val="tx1"/>
                </a:solidFill>
              </a:rPr>
              <a:t>COMPORTAMIENTO DENTRO DE LA ORGANIACIÓN.</a:t>
            </a:r>
            <a:endParaRPr lang="es-CO" sz="3200" b="1" dirty="0">
              <a:solidFill>
                <a:schemeClr val="tx1"/>
              </a:solidFill>
            </a:endParaRPr>
          </a:p>
        </p:txBody>
      </p:sp>
    </p:spTree>
    <p:extLst>
      <p:ext uri="{BB962C8B-B14F-4D97-AF65-F5344CB8AC3E}">
        <p14:creationId xmlns:p14="http://schemas.microsoft.com/office/powerpoint/2010/main" val="1644889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DAA697-85FC-4981-8614-F80417EEC7D4}"/>
              </a:ext>
            </a:extLst>
          </p:cNvPr>
          <p:cNvSpPr>
            <a:spLocks noGrp="1"/>
          </p:cNvSpPr>
          <p:nvPr>
            <p:ph type="title"/>
          </p:nvPr>
        </p:nvSpPr>
        <p:spPr>
          <a:xfrm>
            <a:off x="2121090" y="847165"/>
            <a:ext cx="9847997" cy="799073"/>
          </a:xfrm>
        </p:spPr>
        <p:txBody>
          <a:bodyPr/>
          <a:lstStyle/>
          <a:p>
            <a:pPr algn="ctr"/>
            <a:r>
              <a:rPr lang="es-ES" b="1" dirty="0"/>
              <a:t>VALORES</a:t>
            </a:r>
            <a:endParaRPr lang="es-CO" b="1" dirty="0"/>
          </a:p>
        </p:txBody>
      </p:sp>
      <p:sp>
        <p:nvSpPr>
          <p:cNvPr id="3" name="Marcador de contenido 2">
            <a:extLst>
              <a:ext uri="{FF2B5EF4-FFF2-40B4-BE49-F238E27FC236}">
                <a16:creationId xmlns:a16="http://schemas.microsoft.com/office/drawing/2014/main" id="{7B80BEE2-D578-4D16-B323-8CFD0FC14F56}"/>
              </a:ext>
            </a:extLst>
          </p:cNvPr>
          <p:cNvSpPr>
            <a:spLocks noGrp="1"/>
          </p:cNvSpPr>
          <p:nvPr>
            <p:ph idx="1"/>
          </p:nvPr>
        </p:nvSpPr>
        <p:spPr/>
        <p:txBody>
          <a:bodyPr/>
          <a:lstStyle/>
          <a:p>
            <a:pPr algn="just"/>
            <a:r>
              <a:rPr lang="es-ES" dirty="0"/>
              <a:t>Los valores de una Organización complementan la misión y visión. Son los principios sobre los que se fundamentan las acciones y decisiones de una entidad. Definen cuáles son las pautas sobre las que se trabaja e influyen de forma directa al desarrollo de la misma, la dinámica de trabajo, al servicio de afiliados, clase obrera y sociedad en general. </a:t>
            </a:r>
          </a:p>
          <a:p>
            <a:pPr algn="just"/>
            <a:r>
              <a:rPr lang="es-ES" dirty="0"/>
              <a:t>Los </a:t>
            </a:r>
            <a:r>
              <a:rPr lang="es-ES" u="sng" dirty="0"/>
              <a:t>valores</a:t>
            </a:r>
            <a:r>
              <a:rPr lang="es-ES" dirty="0"/>
              <a:t> deben definir de manera clara cuál es el comportamiento ético de la Organización  y ser coherentes con la misión y visión. Estos valores deben responder a preguntas como: ¿cómo somos?, ¿en qué creemos? o ¿cómo es nuestra cultura organizativa? </a:t>
            </a:r>
          </a:p>
          <a:p>
            <a:endParaRPr lang="es-CO" dirty="0"/>
          </a:p>
        </p:txBody>
      </p:sp>
    </p:spTree>
    <p:extLst>
      <p:ext uri="{BB962C8B-B14F-4D97-AF65-F5344CB8AC3E}">
        <p14:creationId xmlns:p14="http://schemas.microsoft.com/office/powerpoint/2010/main" val="321989243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lipse 1">
            <a:extLst>
              <a:ext uri="{FF2B5EF4-FFF2-40B4-BE49-F238E27FC236}">
                <a16:creationId xmlns:a16="http://schemas.microsoft.com/office/drawing/2014/main" id="{AB481D21-3BF8-05BA-CADC-A0CA6A1174F6}"/>
              </a:ext>
            </a:extLst>
          </p:cNvPr>
          <p:cNvSpPr/>
          <p:nvPr/>
        </p:nvSpPr>
        <p:spPr>
          <a:xfrm>
            <a:off x="2277533" y="5308600"/>
            <a:ext cx="3352800" cy="10837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000" b="1" dirty="0">
                <a:solidFill>
                  <a:schemeClr val="tx1"/>
                </a:solidFill>
              </a:rPr>
              <a:t>MISIÓN</a:t>
            </a:r>
            <a:endParaRPr lang="es-CO" sz="2400" b="1" dirty="0">
              <a:solidFill>
                <a:schemeClr val="tx1"/>
              </a:solidFill>
            </a:endParaRPr>
          </a:p>
        </p:txBody>
      </p:sp>
      <p:sp>
        <p:nvSpPr>
          <p:cNvPr id="4" name="Flecha: a la derecha 3">
            <a:extLst>
              <a:ext uri="{FF2B5EF4-FFF2-40B4-BE49-F238E27FC236}">
                <a16:creationId xmlns:a16="http://schemas.microsoft.com/office/drawing/2014/main" id="{1B1726B4-79B8-9BC8-13D2-CB1C44676C10}"/>
              </a:ext>
            </a:extLst>
          </p:cNvPr>
          <p:cNvSpPr/>
          <p:nvPr/>
        </p:nvSpPr>
        <p:spPr>
          <a:xfrm rot="19576856">
            <a:off x="3139459" y="980295"/>
            <a:ext cx="5503503" cy="3747461"/>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ES" sz="2800" b="1" dirty="0">
                <a:solidFill>
                  <a:schemeClr val="tx1"/>
                </a:solidFill>
              </a:rPr>
              <a:t>VALORES</a:t>
            </a:r>
          </a:p>
          <a:p>
            <a:pPr algn="ctr"/>
            <a:r>
              <a:rPr lang="es-ES" sz="5400" b="1" dirty="0">
                <a:solidFill>
                  <a:schemeClr val="tx1"/>
                </a:solidFill>
              </a:rPr>
              <a:t>ESTRATEGIA</a:t>
            </a:r>
          </a:p>
          <a:p>
            <a:pPr algn="ctr"/>
            <a:r>
              <a:rPr lang="es-ES" sz="2800" b="1" dirty="0">
                <a:solidFill>
                  <a:schemeClr val="tx1"/>
                </a:solidFill>
              </a:rPr>
              <a:t>BLINDAJE ÉTICO</a:t>
            </a:r>
            <a:endParaRPr lang="es-CO" sz="2800" b="1" dirty="0">
              <a:solidFill>
                <a:schemeClr val="tx1"/>
              </a:solidFill>
            </a:endParaRPr>
          </a:p>
        </p:txBody>
      </p:sp>
      <p:sp>
        <p:nvSpPr>
          <p:cNvPr id="5" name="Elipse 4">
            <a:extLst>
              <a:ext uri="{FF2B5EF4-FFF2-40B4-BE49-F238E27FC236}">
                <a16:creationId xmlns:a16="http://schemas.microsoft.com/office/drawing/2014/main" id="{12F6A1C2-5DBD-7258-8A60-59F10442339D}"/>
              </a:ext>
            </a:extLst>
          </p:cNvPr>
          <p:cNvSpPr/>
          <p:nvPr/>
        </p:nvSpPr>
        <p:spPr>
          <a:xfrm>
            <a:off x="8373533" y="45840"/>
            <a:ext cx="3124200" cy="17441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4800" b="1" dirty="0">
                <a:solidFill>
                  <a:schemeClr val="tx1"/>
                </a:solidFill>
              </a:rPr>
              <a:t>VISIÓN</a:t>
            </a:r>
            <a:endParaRPr lang="es-CO" sz="3200" b="1" dirty="0">
              <a:solidFill>
                <a:schemeClr val="tx1"/>
              </a:solidFill>
            </a:endParaRPr>
          </a:p>
        </p:txBody>
      </p:sp>
      <p:sp>
        <p:nvSpPr>
          <p:cNvPr id="6" name="Rectángulo 5">
            <a:extLst>
              <a:ext uri="{FF2B5EF4-FFF2-40B4-BE49-F238E27FC236}">
                <a16:creationId xmlns:a16="http://schemas.microsoft.com/office/drawing/2014/main" id="{B0D9ECCC-0281-40DC-B808-2DFC33BB5F6B}"/>
              </a:ext>
            </a:extLst>
          </p:cNvPr>
          <p:cNvSpPr/>
          <p:nvPr/>
        </p:nvSpPr>
        <p:spPr>
          <a:xfrm rot="19572050">
            <a:off x="2231242" y="1637606"/>
            <a:ext cx="3248670" cy="479094"/>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OBJETIVOS</a:t>
            </a:r>
            <a:endParaRPr lang="es-CO" sz="2800" b="1" dirty="0">
              <a:solidFill>
                <a:schemeClr val="tx1"/>
              </a:solidFill>
            </a:endParaRPr>
          </a:p>
        </p:txBody>
      </p:sp>
    </p:spTree>
    <p:extLst>
      <p:ext uri="{BB962C8B-B14F-4D97-AF65-F5344CB8AC3E}">
        <p14:creationId xmlns:p14="http://schemas.microsoft.com/office/powerpoint/2010/main" val="14445167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517B2F-17AA-7B21-819A-5FBFD8B52682}"/>
              </a:ext>
            </a:extLst>
          </p:cNvPr>
          <p:cNvSpPr>
            <a:spLocks noGrp="1"/>
          </p:cNvSpPr>
          <p:nvPr>
            <p:ph type="title"/>
          </p:nvPr>
        </p:nvSpPr>
        <p:spPr/>
        <p:txBody>
          <a:bodyPr/>
          <a:lstStyle/>
          <a:p>
            <a:r>
              <a:rPr lang="es-ES" b="1" dirty="0"/>
              <a:t>DIAGNÓSTICO ESTRATÉGICO.</a:t>
            </a:r>
            <a:endParaRPr lang="es-CO" b="1" dirty="0"/>
          </a:p>
        </p:txBody>
      </p:sp>
      <p:pic>
        <p:nvPicPr>
          <p:cNvPr id="2050" name="Picture 2" descr="DIAGNOSTICO ESTRATEGICO INTERNO Y EXTERNO by Christhian Picon on Prezi">
            <a:extLst>
              <a:ext uri="{FF2B5EF4-FFF2-40B4-BE49-F238E27FC236}">
                <a16:creationId xmlns:a16="http://schemas.microsoft.com/office/drawing/2014/main" id="{FE8CE068-E026-8503-45D9-6DB4AE2BFDFE}"/>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13467" y="1050000"/>
            <a:ext cx="8644466" cy="517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7589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 Arte de la Guerra Aplicado al Marketing [2023]">
            <a:extLst>
              <a:ext uri="{FF2B5EF4-FFF2-40B4-BE49-F238E27FC236}">
                <a16:creationId xmlns:a16="http://schemas.microsoft.com/office/drawing/2014/main" id="{2D385787-834B-F6BF-A122-2FE3086DA3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7467" y="601133"/>
            <a:ext cx="3149600" cy="5545667"/>
          </a:xfrm>
          <a:prstGeom prst="rect">
            <a:avLst/>
          </a:prstGeom>
          <a:noFill/>
          <a:extLst>
            <a:ext uri="{909E8E84-426E-40DD-AFC4-6F175D3DCCD1}">
              <a14:hiddenFill xmlns:a14="http://schemas.microsoft.com/office/drawing/2010/main">
                <a:solidFill>
                  <a:srgbClr val="FFFFFF"/>
                </a:solidFill>
              </a14:hiddenFill>
            </a:ext>
          </a:extLst>
        </p:spPr>
      </p:pic>
      <p:sp>
        <p:nvSpPr>
          <p:cNvPr id="4" name="CuadroTexto 3">
            <a:extLst>
              <a:ext uri="{FF2B5EF4-FFF2-40B4-BE49-F238E27FC236}">
                <a16:creationId xmlns:a16="http://schemas.microsoft.com/office/drawing/2014/main" id="{91C4AE51-52C1-5136-5CB9-C1880E025F99}"/>
              </a:ext>
            </a:extLst>
          </p:cNvPr>
          <p:cNvSpPr txBox="1"/>
          <p:nvPr/>
        </p:nvSpPr>
        <p:spPr>
          <a:xfrm>
            <a:off x="5731933" y="601133"/>
            <a:ext cx="6146800" cy="2246769"/>
          </a:xfrm>
          <a:prstGeom prst="rect">
            <a:avLst/>
          </a:prstGeom>
          <a:noFill/>
        </p:spPr>
        <p:txBody>
          <a:bodyPr wrap="square" rtlCol="0">
            <a:spAutoFit/>
          </a:bodyPr>
          <a:lstStyle/>
          <a:p>
            <a:r>
              <a:rPr lang="es-ES" sz="2800" b="1" dirty="0"/>
              <a:t>LA PRIMERA VEZ QUE APARECE EL TÉRMINO DE ESTRATEGIA, HACE CASI 2.000 AÑOS:</a:t>
            </a:r>
          </a:p>
          <a:p>
            <a:endParaRPr lang="es-ES" sz="2800" b="1" dirty="0"/>
          </a:p>
          <a:p>
            <a:r>
              <a:rPr lang="es-ES" sz="2800" b="1" dirty="0"/>
              <a:t>SUN TZU “ARTE DE LA GUERRA”.</a:t>
            </a:r>
            <a:endParaRPr lang="es-CO" sz="2800" b="1" dirty="0"/>
          </a:p>
        </p:txBody>
      </p:sp>
    </p:spTree>
    <p:extLst>
      <p:ext uri="{BB962C8B-B14F-4D97-AF65-F5344CB8AC3E}">
        <p14:creationId xmlns:p14="http://schemas.microsoft.com/office/powerpoint/2010/main" val="12605684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142E2DBD-57B7-BC26-4E06-4A877CC399A0}"/>
              </a:ext>
            </a:extLst>
          </p:cNvPr>
          <p:cNvSpPr txBox="1"/>
          <p:nvPr/>
        </p:nvSpPr>
        <p:spPr>
          <a:xfrm>
            <a:off x="2099733" y="465667"/>
            <a:ext cx="9762067" cy="3724096"/>
          </a:xfrm>
          <a:prstGeom prst="rect">
            <a:avLst/>
          </a:prstGeom>
          <a:noFill/>
        </p:spPr>
        <p:txBody>
          <a:bodyPr wrap="square" rtlCol="0">
            <a:spAutoFit/>
          </a:bodyPr>
          <a:lstStyle/>
          <a:p>
            <a:r>
              <a:rPr lang="es-ES" sz="4800" b="1" dirty="0"/>
              <a:t>SE INICIA LA OPERACIÓN DEL PROCESO.</a:t>
            </a:r>
          </a:p>
          <a:p>
            <a:endParaRPr lang="es-ES" sz="4800" b="1" dirty="0"/>
          </a:p>
          <a:p>
            <a:r>
              <a:rPr lang="es-ES" sz="2800" b="1" dirty="0"/>
              <a:t>PREGUNTA CLAVE PARA LA ORGANIZACIÓN:</a:t>
            </a:r>
          </a:p>
          <a:p>
            <a:endParaRPr lang="es-ES" sz="2800" b="1" dirty="0"/>
          </a:p>
          <a:p>
            <a:r>
              <a:rPr lang="es-ES" sz="3600" b="1" dirty="0"/>
              <a:t>¿ EN DÓNDE ESTAMOS?</a:t>
            </a:r>
            <a:endParaRPr lang="es-CO" sz="3600" b="1" dirty="0"/>
          </a:p>
        </p:txBody>
      </p:sp>
    </p:spTree>
    <p:extLst>
      <p:ext uri="{BB962C8B-B14F-4D97-AF65-F5344CB8AC3E}">
        <p14:creationId xmlns:p14="http://schemas.microsoft.com/office/powerpoint/2010/main" val="352555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99E64B7-35A3-9D53-F8AC-35FEA9873647}"/>
              </a:ext>
            </a:extLst>
          </p:cNvPr>
          <p:cNvSpPr txBox="1"/>
          <p:nvPr/>
        </p:nvSpPr>
        <p:spPr>
          <a:xfrm>
            <a:off x="2311400" y="499533"/>
            <a:ext cx="9381067" cy="3970318"/>
          </a:xfrm>
          <a:prstGeom prst="rect">
            <a:avLst/>
          </a:prstGeom>
          <a:noFill/>
        </p:spPr>
        <p:txBody>
          <a:bodyPr wrap="square" rtlCol="0">
            <a:spAutoFit/>
          </a:bodyPr>
          <a:lstStyle/>
          <a:p>
            <a:r>
              <a:rPr lang="es-ES" sz="5400" b="1" dirty="0"/>
              <a:t>RESPUESTA:</a:t>
            </a:r>
          </a:p>
          <a:p>
            <a:endParaRPr lang="es-ES" sz="5400" b="1" dirty="0"/>
          </a:p>
          <a:p>
            <a:r>
              <a:rPr lang="es-CO" sz="3600" b="1" dirty="0"/>
              <a:t>CORRESPONDE AL ANÁLISIS DE LA SITUACIÓN ACTUAL DE LA ORGANIZACIÓN, CON EL OBJETO DE ENTENDER CUÁL ES LA BASE SOBRE LA  CUAL SE DEBERÁ CONSTRUIR EL FUTURO DESEADO.</a:t>
            </a:r>
          </a:p>
        </p:txBody>
      </p:sp>
    </p:spTree>
    <p:extLst>
      <p:ext uri="{BB962C8B-B14F-4D97-AF65-F5344CB8AC3E}">
        <p14:creationId xmlns:p14="http://schemas.microsoft.com/office/powerpoint/2010/main" val="2918458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E1D0CB48-02FE-EEC3-1B43-0B064B5866E2}"/>
              </a:ext>
            </a:extLst>
          </p:cNvPr>
          <p:cNvSpPr txBox="1"/>
          <p:nvPr/>
        </p:nvSpPr>
        <p:spPr>
          <a:xfrm>
            <a:off x="2184400" y="448733"/>
            <a:ext cx="9694333" cy="3724096"/>
          </a:xfrm>
          <a:prstGeom prst="rect">
            <a:avLst/>
          </a:prstGeom>
          <a:noFill/>
        </p:spPr>
        <p:txBody>
          <a:bodyPr wrap="square" rtlCol="0">
            <a:spAutoFit/>
          </a:bodyPr>
          <a:lstStyle/>
          <a:p>
            <a:r>
              <a:rPr lang="es-ES" sz="2800" b="1" dirty="0"/>
              <a:t>CONCEPTO DE LA SITUACIÓN ACTUAL DE LA ORGANIZACIÓN:</a:t>
            </a:r>
          </a:p>
          <a:p>
            <a:endParaRPr lang="es-ES" sz="2800" b="1" dirty="0"/>
          </a:p>
          <a:p>
            <a:r>
              <a:rPr lang="es-ES" sz="2400" b="1" dirty="0"/>
              <a:t>NO ES SÓLO SU INTERIOR, SINO QUE INCLUYE LA RELACIÓN E INFLUENCIA QUE EL ENTORNO EJERCE SOBRE ELLA.</a:t>
            </a:r>
          </a:p>
          <a:p>
            <a:endParaRPr lang="es-ES" sz="2400" b="1" dirty="0"/>
          </a:p>
          <a:p>
            <a:r>
              <a:rPr lang="es-ES" sz="3600" b="1" dirty="0"/>
              <a:t>LA ORGANIZACIÓN SINDICAL ES UN SISTEMA ABIERTO QUE INTERACTÚA CON OTROS SISTEMAS.</a:t>
            </a:r>
            <a:endParaRPr lang="es-CO" sz="3600" b="1" dirty="0"/>
          </a:p>
        </p:txBody>
      </p:sp>
      <p:pic>
        <p:nvPicPr>
          <p:cNvPr id="3074" name="Picture 2" descr="Sindicato de trabajadores - Definición, qué es y concepto | Economipedia">
            <a:extLst>
              <a:ext uri="{FF2B5EF4-FFF2-40B4-BE49-F238E27FC236}">
                <a16:creationId xmlns:a16="http://schemas.microsoft.com/office/drawing/2014/main" id="{A012ED33-4A49-7F92-37BD-EAF265821F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5075" y="4072467"/>
            <a:ext cx="5505450" cy="27245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792422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lobo: flecha derecha 1">
            <a:extLst>
              <a:ext uri="{FF2B5EF4-FFF2-40B4-BE49-F238E27FC236}">
                <a16:creationId xmlns:a16="http://schemas.microsoft.com/office/drawing/2014/main" id="{DB910F68-E274-F89A-8324-C8823345943A}"/>
              </a:ext>
            </a:extLst>
          </p:cNvPr>
          <p:cNvSpPr/>
          <p:nvPr/>
        </p:nvSpPr>
        <p:spPr>
          <a:xfrm>
            <a:off x="2396068" y="1845733"/>
            <a:ext cx="3970866" cy="2836334"/>
          </a:xfrm>
          <a:prstGeom prst="rightArrowCallout">
            <a:avLst>
              <a:gd name="adj1" fmla="val 23806"/>
              <a:gd name="adj2" fmla="val 25000"/>
              <a:gd name="adj3" fmla="val 43507"/>
              <a:gd name="adj4" fmla="val 6497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3200" b="1" dirty="0">
                <a:solidFill>
                  <a:schemeClr val="tx1"/>
                </a:solidFill>
              </a:rPr>
              <a:t>DIAGNÓSTICO</a:t>
            </a:r>
            <a:endParaRPr lang="es-CO" sz="3200" b="1" dirty="0">
              <a:solidFill>
                <a:schemeClr val="tx1"/>
              </a:solidFill>
            </a:endParaRPr>
          </a:p>
        </p:txBody>
      </p:sp>
      <p:sp>
        <p:nvSpPr>
          <p:cNvPr id="3" name="Rectángulo 2">
            <a:extLst>
              <a:ext uri="{FF2B5EF4-FFF2-40B4-BE49-F238E27FC236}">
                <a16:creationId xmlns:a16="http://schemas.microsoft.com/office/drawing/2014/main" id="{B779D748-84C0-836C-D9C5-38488DF50D1B}"/>
              </a:ext>
            </a:extLst>
          </p:cNvPr>
          <p:cNvSpPr/>
          <p:nvPr/>
        </p:nvSpPr>
        <p:spPr>
          <a:xfrm>
            <a:off x="7162800" y="508000"/>
            <a:ext cx="4783667" cy="18288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sz="2800" b="1" dirty="0">
                <a:solidFill>
                  <a:schemeClr val="tx1"/>
                </a:solidFill>
              </a:rPr>
              <a:t>ENTORNO DE LA ORGANIZACIÓN</a:t>
            </a:r>
          </a:p>
          <a:p>
            <a:pPr algn="ctr"/>
            <a:r>
              <a:rPr lang="es-ES" sz="2800" b="1" dirty="0">
                <a:solidFill>
                  <a:schemeClr val="tx1"/>
                </a:solidFill>
              </a:rPr>
              <a:t>(DIAGNÓSTICO EXTERNO)</a:t>
            </a:r>
            <a:endParaRPr lang="es-CO" sz="2800" b="1" dirty="0">
              <a:solidFill>
                <a:schemeClr val="tx1"/>
              </a:solidFill>
            </a:endParaRPr>
          </a:p>
        </p:txBody>
      </p:sp>
      <p:sp>
        <p:nvSpPr>
          <p:cNvPr id="4" name="Rectángulo 3">
            <a:extLst>
              <a:ext uri="{FF2B5EF4-FFF2-40B4-BE49-F238E27FC236}">
                <a16:creationId xmlns:a16="http://schemas.microsoft.com/office/drawing/2014/main" id="{95129E58-5274-28EC-4F67-61A27182BECC}"/>
              </a:ext>
            </a:extLst>
          </p:cNvPr>
          <p:cNvSpPr/>
          <p:nvPr/>
        </p:nvSpPr>
        <p:spPr>
          <a:xfrm>
            <a:off x="7230533" y="3691467"/>
            <a:ext cx="4715934" cy="18288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ES" sz="2800" b="1" dirty="0">
                <a:solidFill>
                  <a:schemeClr val="tx1"/>
                </a:solidFill>
              </a:rPr>
              <a:t>EN SU INTERIOR</a:t>
            </a:r>
          </a:p>
          <a:p>
            <a:pPr algn="ctr"/>
            <a:r>
              <a:rPr lang="es-ES" sz="2800" b="1" dirty="0">
                <a:solidFill>
                  <a:schemeClr val="tx1"/>
                </a:solidFill>
              </a:rPr>
              <a:t>(DIAGNÓSTICO INTERNO)</a:t>
            </a:r>
            <a:endParaRPr lang="es-CO" sz="2800" b="1" dirty="0">
              <a:solidFill>
                <a:schemeClr val="tx1"/>
              </a:solidFill>
            </a:endParaRPr>
          </a:p>
        </p:txBody>
      </p:sp>
    </p:spTree>
    <p:extLst>
      <p:ext uri="{BB962C8B-B14F-4D97-AF65-F5344CB8AC3E}">
        <p14:creationId xmlns:p14="http://schemas.microsoft.com/office/powerpoint/2010/main" val="69526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C1C06F-E866-C782-5D51-9C02E34C8E2D}"/>
              </a:ext>
            </a:extLst>
          </p:cNvPr>
          <p:cNvSpPr>
            <a:spLocks noGrp="1"/>
          </p:cNvSpPr>
          <p:nvPr>
            <p:ph type="title"/>
          </p:nvPr>
        </p:nvSpPr>
        <p:spPr/>
        <p:txBody>
          <a:bodyPr/>
          <a:lstStyle/>
          <a:p>
            <a:r>
              <a:rPr lang="es-ES" b="1" dirty="0"/>
              <a:t>DIAGNÓSTICO EXTERNO.</a:t>
            </a:r>
            <a:endParaRPr lang="es-CO" b="1" dirty="0"/>
          </a:p>
        </p:txBody>
      </p:sp>
      <p:pic>
        <p:nvPicPr>
          <p:cNvPr id="4100" name="Picture 4" descr="Qué es el proceso de desarrollo organizacional en las empresas?">
            <a:extLst>
              <a:ext uri="{FF2B5EF4-FFF2-40B4-BE49-F238E27FC236}">
                <a16:creationId xmlns:a16="http://schemas.microsoft.com/office/drawing/2014/main" id="{54A94E16-2CCD-E17E-DA9B-9C7B83F40DE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12999" y="1565587"/>
            <a:ext cx="8348133" cy="4420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343902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a:extLst>
              <a:ext uri="{FF2B5EF4-FFF2-40B4-BE49-F238E27FC236}">
                <a16:creationId xmlns:a16="http://schemas.microsoft.com/office/drawing/2014/main" id="{2F1D25B9-7B69-23A6-8A14-C17727941969}"/>
              </a:ext>
            </a:extLst>
          </p:cNvPr>
          <p:cNvSpPr txBox="1"/>
          <p:nvPr/>
        </p:nvSpPr>
        <p:spPr>
          <a:xfrm>
            <a:off x="2328333" y="550333"/>
            <a:ext cx="9668934" cy="1384995"/>
          </a:xfrm>
          <a:prstGeom prst="rect">
            <a:avLst/>
          </a:prstGeom>
          <a:noFill/>
        </p:spPr>
        <p:txBody>
          <a:bodyPr wrap="square" rtlCol="0">
            <a:spAutoFit/>
          </a:bodyPr>
          <a:lstStyle/>
          <a:p>
            <a:r>
              <a:rPr lang="es-ES" sz="2800" b="1" dirty="0"/>
              <a:t>ANÁLISIS DE LA SITUACIÓN ACTUAL DEL ENTORNO DE LA ORGANIZACIÓN.</a:t>
            </a:r>
          </a:p>
          <a:p>
            <a:endParaRPr lang="es-CO" sz="2800" b="1" dirty="0"/>
          </a:p>
        </p:txBody>
      </p:sp>
      <p:sp>
        <p:nvSpPr>
          <p:cNvPr id="6" name="Rectángulo 5">
            <a:extLst>
              <a:ext uri="{FF2B5EF4-FFF2-40B4-BE49-F238E27FC236}">
                <a16:creationId xmlns:a16="http://schemas.microsoft.com/office/drawing/2014/main" id="{1A072D9D-76BA-648D-FC44-0C7E65FD02F8}"/>
              </a:ext>
            </a:extLst>
          </p:cNvPr>
          <p:cNvSpPr/>
          <p:nvPr/>
        </p:nvSpPr>
        <p:spPr>
          <a:xfrm>
            <a:off x="4351867" y="1935328"/>
            <a:ext cx="7306733" cy="21964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ENTORNO: </a:t>
            </a:r>
            <a:r>
              <a:rPr lang="es-ES" sz="2400" b="1" dirty="0">
                <a:solidFill>
                  <a:schemeClr val="tx1"/>
                </a:solidFill>
              </a:rPr>
              <a:t>CONJUNTO DE TODOS LOS ELEMENTOS EXTERNOS DE UNA ORGANIZACIÓN QUE SON RELEVANTES PARA SU ACTUACIÓN.</a:t>
            </a:r>
            <a:endParaRPr lang="es-CO" sz="2800" b="1" dirty="0">
              <a:solidFill>
                <a:schemeClr val="tx1"/>
              </a:solidFill>
            </a:endParaRPr>
          </a:p>
        </p:txBody>
      </p:sp>
      <p:sp>
        <p:nvSpPr>
          <p:cNvPr id="7" name="CuadroTexto 6">
            <a:extLst>
              <a:ext uri="{FF2B5EF4-FFF2-40B4-BE49-F238E27FC236}">
                <a16:creationId xmlns:a16="http://schemas.microsoft.com/office/drawing/2014/main" id="{222A91E8-6503-3B49-D931-454B67F70B4F}"/>
              </a:ext>
            </a:extLst>
          </p:cNvPr>
          <p:cNvSpPr txBox="1"/>
          <p:nvPr/>
        </p:nvSpPr>
        <p:spPr>
          <a:xfrm>
            <a:off x="2328333" y="4749800"/>
            <a:ext cx="9575800" cy="1200329"/>
          </a:xfrm>
          <a:prstGeom prst="rect">
            <a:avLst/>
          </a:prstGeom>
          <a:noFill/>
        </p:spPr>
        <p:txBody>
          <a:bodyPr wrap="square" rtlCol="0">
            <a:spAutoFit/>
          </a:bodyPr>
          <a:lstStyle/>
          <a:p>
            <a:r>
              <a:rPr lang="es-ES" sz="2400" b="1" dirty="0"/>
              <a:t>SON UNA SERIE DE VARIABLES EXÓGENAS, NO GOBERNABLES POR PARTE DE LA ORGANIZACIÓN, PERO QUE EJERCEN INFLUENCIA – POSITIVA O NEGATIVA- SOBRE ELLA.</a:t>
            </a:r>
            <a:endParaRPr lang="es-CO" sz="2400" b="1" dirty="0"/>
          </a:p>
        </p:txBody>
      </p:sp>
    </p:spTree>
    <p:extLst>
      <p:ext uri="{BB962C8B-B14F-4D97-AF65-F5344CB8AC3E}">
        <p14:creationId xmlns:p14="http://schemas.microsoft.com/office/powerpoint/2010/main" val="29573000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A32A4261-1776-3833-23F5-6BF8FE016297}"/>
              </a:ext>
            </a:extLst>
          </p:cNvPr>
          <p:cNvSpPr txBox="1"/>
          <p:nvPr/>
        </p:nvSpPr>
        <p:spPr>
          <a:xfrm>
            <a:off x="2328333" y="965200"/>
            <a:ext cx="9499600" cy="3416320"/>
          </a:xfrm>
          <a:prstGeom prst="rect">
            <a:avLst/>
          </a:prstGeom>
          <a:noFill/>
        </p:spPr>
        <p:txBody>
          <a:bodyPr wrap="square" rtlCol="0">
            <a:spAutoFit/>
          </a:bodyPr>
          <a:lstStyle/>
          <a:p>
            <a:r>
              <a:rPr lang="es-ES" sz="5400" b="1" dirty="0"/>
              <a:t>EL ENTORNO SIEMPRE GENERARÁ INCERTIDUMBRE SOBRE LAS DECISIONES ORGANIZACIONALES.</a:t>
            </a:r>
            <a:endParaRPr lang="es-CO" sz="5400" b="1" dirty="0"/>
          </a:p>
        </p:txBody>
      </p:sp>
    </p:spTree>
    <p:extLst>
      <p:ext uri="{BB962C8B-B14F-4D97-AF65-F5344CB8AC3E}">
        <p14:creationId xmlns:p14="http://schemas.microsoft.com/office/powerpoint/2010/main" val="21355820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C8B394-6B9E-3D62-273F-240A9A7B12DE}"/>
              </a:ext>
            </a:extLst>
          </p:cNvPr>
          <p:cNvSpPr>
            <a:spLocks noGrp="1"/>
          </p:cNvSpPr>
          <p:nvPr>
            <p:ph type="title"/>
          </p:nvPr>
        </p:nvSpPr>
        <p:spPr/>
        <p:txBody>
          <a:bodyPr/>
          <a:lstStyle/>
          <a:p>
            <a:r>
              <a:rPr lang="es-ES" b="1" dirty="0"/>
              <a:t>HERRAMIENTAS PARA EFECTUAR EL DIAGNÓSTICO EXTERNO:</a:t>
            </a:r>
            <a:endParaRPr lang="es-CO" b="1" dirty="0"/>
          </a:p>
        </p:txBody>
      </p:sp>
      <p:pic>
        <p:nvPicPr>
          <p:cNvPr id="5122" name="Picture 2" descr="Análisis externo de una empresa | Economipedia">
            <a:extLst>
              <a:ext uri="{FF2B5EF4-FFF2-40B4-BE49-F238E27FC236}">
                <a16:creationId xmlns:a16="http://schemas.microsoft.com/office/drawing/2014/main" id="{C74329B9-7326-8EA7-9A44-D34344194D0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37266" y="1825625"/>
            <a:ext cx="9643533"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942252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A4C6B8FB-6F89-0328-5A12-20840859658B}"/>
              </a:ext>
            </a:extLst>
          </p:cNvPr>
          <p:cNvSpPr txBox="1"/>
          <p:nvPr/>
        </p:nvSpPr>
        <p:spPr>
          <a:xfrm>
            <a:off x="2387600" y="321733"/>
            <a:ext cx="9550400" cy="923330"/>
          </a:xfrm>
          <a:prstGeom prst="rect">
            <a:avLst/>
          </a:prstGeom>
          <a:noFill/>
        </p:spPr>
        <p:txBody>
          <a:bodyPr wrap="square" rtlCol="0">
            <a:spAutoFit/>
          </a:bodyPr>
          <a:lstStyle/>
          <a:p>
            <a:r>
              <a:rPr lang="es-ES" sz="5400" b="1" dirty="0"/>
              <a:t>ANÁLISIS PEST.</a:t>
            </a:r>
            <a:endParaRPr lang="es-CO" sz="5400" b="1" dirty="0"/>
          </a:p>
        </p:txBody>
      </p:sp>
      <p:sp>
        <p:nvSpPr>
          <p:cNvPr id="5" name="CuadroTexto 4">
            <a:extLst>
              <a:ext uri="{FF2B5EF4-FFF2-40B4-BE49-F238E27FC236}">
                <a16:creationId xmlns:a16="http://schemas.microsoft.com/office/drawing/2014/main" id="{B083006E-1287-9437-5A83-4B372C42B619}"/>
              </a:ext>
            </a:extLst>
          </p:cNvPr>
          <p:cNvSpPr txBox="1"/>
          <p:nvPr/>
        </p:nvSpPr>
        <p:spPr>
          <a:xfrm>
            <a:off x="2506133" y="1557867"/>
            <a:ext cx="9262534" cy="954107"/>
          </a:xfrm>
          <a:prstGeom prst="rect">
            <a:avLst/>
          </a:prstGeom>
          <a:noFill/>
        </p:spPr>
        <p:txBody>
          <a:bodyPr wrap="square" rtlCol="0">
            <a:spAutoFit/>
          </a:bodyPr>
          <a:lstStyle/>
          <a:p>
            <a:r>
              <a:rPr lang="es-ES" sz="2800" b="1" dirty="0"/>
              <a:t>INDICADA PARA EL ANÁLISIS DEL MICROENTORNO DE LA ORGANIZACIÓN.</a:t>
            </a:r>
            <a:endParaRPr lang="es-CO" sz="2800" b="1" dirty="0"/>
          </a:p>
        </p:txBody>
      </p:sp>
      <p:sp>
        <p:nvSpPr>
          <p:cNvPr id="6" name="Rectángulo 5">
            <a:extLst>
              <a:ext uri="{FF2B5EF4-FFF2-40B4-BE49-F238E27FC236}">
                <a16:creationId xmlns:a16="http://schemas.microsoft.com/office/drawing/2014/main" id="{21A4B783-AD3A-84D6-488B-CEEDB0F1B7CD}"/>
              </a:ext>
            </a:extLst>
          </p:cNvPr>
          <p:cNvSpPr/>
          <p:nvPr/>
        </p:nvSpPr>
        <p:spPr>
          <a:xfrm>
            <a:off x="2616200" y="2641600"/>
            <a:ext cx="7128933" cy="34544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sz="3200" b="1" dirty="0">
                <a:solidFill>
                  <a:schemeClr val="tx1"/>
                </a:solidFill>
              </a:rPr>
              <a:t>MICROENTORNO: </a:t>
            </a:r>
            <a:r>
              <a:rPr lang="es-ES" sz="2800" b="1" dirty="0">
                <a:solidFill>
                  <a:schemeClr val="tx1"/>
                </a:solidFill>
              </a:rPr>
              <a:t>ANÁLISIS TIENE COMO CENTRO DE ACTUACIÓN EL PAÍS EN EL QUE SE ENCUENTRA LA ORGANIZACIÓN.</a:t>
            </a:r>
            <a:endParaRPr lang="es-CO" sz="3200" b="1" dirty="0">
              <a:solidFill>
                <a:schemeClr val="tx1"/>
              </a:solidFill>
            </a:endParaRPr>
          </a:p>
        </p:txBody>
      </p:sp>
    </p:spTree>
    <p:extLst>
      <p:ext uri="{BB962C8B-B14F-4D97-AF65-F5344CB8AC3E}">
        <p14:creationId xmlns:p14="http://schemas.microsoft.com/office/powerpoint/2010/main" val="31701973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lecha: pentágono 1">
            <a:extLst>
              <a:ext uri="{FF2B5EF4-FFF2-40B4-BE49-F238E27FC236}">
                <a16:creationId xmlns:a16="http://schemas.microsoft.com/office/drawing/2014/main" id="{9772FBA8-34EC-93D6-FF87-8BD3532DD098}"/>
              </a:ext>
            </a:extLst>
          </p:cNvPr>
          <p:cNvSpPr/>
          <p:nvPr/>
        </p:nvSpPr>
        <p:spPr>
          <a:xfrm>
            <a:off x="2209800" y="728133"/>
            <a:ext cx="45719" cy="45719"/>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Flecha: pentágono 2">
            <a:extLst>
              <a:ext uri="{FF2B5EF4-FFF2-40B4-BE49-F238E27FC236}">
                <a16:creationId xmlns:a16="http://schemas.microsoft.com/office/drawing/2014/main" id="{1E29A8BC-0D30-CF2D-9000-9E610313DA40}"/>
              </a:ext>
            </a:extLst>
          </p:cNvPr>
          <p:cNvSpPr/>
          <p:nvPr/>
        </p:nvSpPr>
        <p:spPr>
          <a:xfrm>
            <a:off x="2040467" y="516466"/>
            <a:ext cx="6307667" cy="5477934"/>
          </a:xfrm>
          <a:prstGeom prst="homePlate">
            <a:avLst/>
          </a:prstGeom>
        </p:spPr>
        <p:style>
          <a:lnRef idx="2">
            <a:schemeClr val="accent1">
              <a:shade val="50000"/>
            </a:schemeClr>
          </a:lnRef>
          <a:fillRef idx="1">
            <a:schemeClr val="accent1"/>
          </a:fillRef>
          <a:effectRef idx="0">
            <a:schemeClr val="accent1"/>
          </a:effectRef>
          <a:fontRef idx="minor">
            <a:schemeClr val="lt1"/>
          </a:fontRef>
        </p:style>
        <p:txBody>
          <a:bodyPr vert="wordArtVert" rtlCol="0" anchor="ctr"/>
          <a:lstStyle/>
          <a:p>
            <a:r>
              <a:rPr lang="es-ES" sz="6600" b="1" dirty="0">
                <a:solidFill>
                  <a:schemeClr val="tx1"/>
                </a:solidFill>
              </a:rPr>
              <a:t>PEST</a:t>
            </a:r>
            <a:endParaRPr lang="es-CO" sz="6600" b="1" dirty="0">
              <a:solidFill>
                <a:schemeClr val="tx1"/>
              </a:solidFill>
            </a:endParaRPr>
          </a:p>
          <a:p>
            <a:endParaRPr lang="es-ES" b="1" dirty="0">
              <a:solidFill>
                <a:schemeClr val="tx1"/>
              </a:solidFill>
            </a:endParaRPr>
          </a:p>
        </p:txBody>
      </p:sp>
      <p:sp>
        <p:nvSpPr>
          <p:cNvPr id="4" name="Rectángulo 3">
            <a:extLst>
              <a:ext uri="{FF2B5EF4-FFF2-40B4-BE49-F238E27FC236}">
                <a16:creationId xmlns:a16="http://schemas.microsoft.com/office/drawing/2014/main" id="{B576092B-DE8D-BB8D-CC63-1D80B06C14D7}"/>
              </a:ext>
            </a:extLst>
          </p:cNvPr>
          <p:cNvSpPr/>
          <p:nvPr/>
        </p:nvSpPr>
        <p:spPr>
          <a:xfrm>
            <a:off x="2209800" y="958426"/>
            <a:ext cx="1278466" cy="48514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vert="wordArtVert" rtlCol="0" anchor="ctr"/>
          <a:lstStyle/>
          <a:p>
            <a:pPr algn="ctr"/>
            <a:r>
              <a:rPr lang="es-ES" sz="2000" b="1" dirty="0">
                <a:solidFill>
                  <a:schemeClr val="tx1"/>
                </a:solidFill>
              </a:rPr>
              <a:t>FACTORES DEL</a:t>
            </a:r>
          </a:p>
          <a:p>
            <a:pPr algn="ctr"/>
            <a:r>
              <a:rPr lang="es-ES" sz="2000" b="1" dirty="0">
                <a:solidFill>
                  <a:schemeClr val="tx1"/>
                </a:solidFill>
              </a:rPr>
              <a:t>MICROENTORNO</a:t>
            </a:r>
            <a:endParaRPr lang="es-CO" sz="2000" b="1" dirty="0">
              <a:solidFill>
                <a:schemeClr val="tx1"/>
              </a:solidFill>
            </a:endParaRPr>
          </a:p>
        </p:txBody>
      </p:sp>
      <p:sp>
        <p:nvSpPr>
          <p:cNvPr id="5" name="CuadroTexto 4">
            <a:extLst>
              <a:ext uri="{FF2B5EF4-FFF2-40B4-BE49-F238E27FC236}">
                <a16:creationId xmlns:a16="http://schemas.microsoft.com/office/drawing/2014/main" id="{79CB5276-64E6-906F-9043-148CE53A39A0}"/>
              </a:ext>
            </a:extLst>
          </p:cNvPr>
          <p:cNvSpPr txBox="1"/>
          <p:nvPr/>
        </p:nvSpPr>
        <p:spPr>
          <a:xfrm>
            <a:off x="4301068" y="1524000"/>
            <a:ext cx="2133600" cy="369332"/>
          </a:xfrm>
          <a:prstGeom prst="rect">
            <a:avLst/>
          </a:prstGeom>
          <a:noFill/>
        </p:spPr>
        <p:txBody>
          <a:bodyPr wrap="square" rtlCol="0">
            <a:spAutoFit/>
          </a:bodyPr>
          <a:lstStyle/>
          <a:p>
            <a:r>
              <a:rPr lang="es-ES" b="1" dirty="0"/>
              <a:t>POLITICOS/LEGALES</a:t>
            </a:r>
            <a:endParaRPr lang="es-CO" b="1" dirty="0"/>
          </a:p>
        </p:txBody>
      </p:sp>
      <p:sp>
        <p:nvSpPr>
          <p:cNvPr id="6" name="CuadroTexto 5">
            <a:extLst>
              <a:ext uri="{FF2B5EF4-FFF2-40B4-BE49-F238E27FC236}">
                <a16:creationId xmlns:a16="http://schemas.microsoft.com/office/drawing/2014/main" id="{2D3F9AF8-C04B-F2F6-39F3-9A00609AA6D9}"/>
              </a:ext>
            </a:extLst>
          </p:cNvPr>
          <p:cNvSpPr txBox="1"/>
          <p:nvPr/>
        </p:nvSpPr>
        <p:spPr>
          <a:xfrm>
            <a:off x="4682067" y="2751667"/>
            <a:ext cx="2743200" cy="369332"/>
          </a:xfrm>
          <a:prstGeom prst="rect">
            <a:avLst/>
          </a:prstGeom>
          <a:noFill/>
        </p:spPr>
        <p:txBody>
          <a:bodyPr wrap="square" rtlCol="0">
            <a:spAutoFit/>
          </a:bodyPr>
          <a:lstStyle/>
          <a:p>
            <a:r>
              <a:rPr lang="es-ES" b="1" dirty="0"/>
              <a:t>ECONÓMICOS</a:t>
            </a:r>
            <a:endParaRPr lang="es-CO" b="1" dirty="0"/>
          </a:p>
        </p:txBody>
      </p:sp>
      <p:sp>
        <p:nvSpPr>
          <p:cNvPr id="7" name="CuadroTexto 6">
            <a:extLst>
              <a:ext uri="{FF2B5EF4-FFF2-40B4-BE49-F238E27FC236}">
                <a16:creationId xmlns:a16="http://schemas.microsoft.com/office/drawing/2014/main" id="{13BA5A8E-82FB-BC32-2DF8-C60589ED7B29}"/>
              </a:ext>
            </a:extLst>
          </p:cNvPr>
          <p:cNvSpPr txBox="1"/>
          <p:nvPr/>
        </p:nvSpPr>
        <p:spPr>
          <a:xfrm flipH="1">
            <a:off x="4727786" y="3810000"/>
            <a:ext cx="2595881" cy="369332"/>
          </a:xfrm>
          <a:prstGeom prst="rect">
            <a:avLst/>
          </a:prstGeom>
          <a:noFill/>
        </p:spPr>
        <p:txBody>
          <a:bodyPr wrap="square" rtlCol="0">
            <a:spAutoFit/>
          </a:bodyPr>
          <a:lstStyle/>
          <a:p>
            <a:r>
              <a:rPr lang="es-ES" b="1" dirty="0"/>
              <a:t>SOCIOCULTURALES</a:t>
            </a:r>
            <a:endParaRPr lang="es-CO" b="1" dirty="0"/>
          </a:p>
        </p:txBody>
      </p:sp>
      <p:sp>
        <p:nvSpPr>
          <p:cNvPr id="8" name="CuadroTexto 7">
            <a:extLst>
              <a:ext uri="{FF2B5EF4-FFF2-40B4-BE49-F238E27FC236}">
                <a16:creationId xmlns:a16="http://schemas.microsoft.com/office/drawing/2014/main" id="{9A4FF6E5-7DFA-281A-8CAB-52317B542088}"/>
              </a:ext>
            </a:extLst>
          </p:cNvPr>
          <p:cNvSpPr txBox="1"/>
          <p:nvPr/>
        </p:nvSpPr>
        <p:spPr>
          <a:xfrm>
            <a:off x="4301068" y="5130800"/>
            <a:ext cx="1735665" cy="369332"/>
          </a:xfrm>
          <a:prstGeom prst="rect">
            <a:avLst/>
          </a:prstGeom>
          <a:noFill/>
        </p:spPr>
        <p:txBody>
          <a:bodyPr wrap="square" rtlCol="0">
            <a:spAutoFit/>
          </a:bodyPr>
          <a:lstStyle/>
          <a:p>
            <a:r>
              <a:rPr lang="es-ES" b="1" dirty="0"/>
              <a:t>TECNOLÓGICOS</a:t>
            </a:r>
            <a:endParaRPr lang="es-CO" b="1" dirty="0"/>
          </a:p>
        </p:txBody>
      </p:sp>
      <p:sp>
        <p:nvSpPr>
          <p:cNvPr id="9" name="Rectángulo 8">
            <a:extLst>
              <a:ext uri="{FF2B5EF4-FFF2-40B4-BE49-F238E27FC236}">
                <a16:creationId xmlns:a16="http://schemas.microsoft.com/office/drawing/2014/main" id="{3E316EE8-A18F-55A2-8965-0361127F3893}"/>
              </a:ext>
            </a:extLst>
          </p:cNvPr>
          <p:cNvSpPr/>
          <p:nvPr/>
        </p:nvSpPr>
        <p:spPr>
          <a:xfrm>
            <a:off x="7145866" y="237066"/>
            <a:ext cx="4919133" cy="18256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s-ES" sz="2800" b="1" dirty="0">
                <a:solidFill>
                  <a:schemeClr val="tx1"/>
                </a:solidFill>
              </a:rPr>
              <a:t>GENERADORES CLAVE DEL CAMBIO:</a:t>
            </a:r>
          </a:p>
          <a:p>
            <a:pPr algn="ctr"/>
            <a:r>
              <a:rPr lang="es-CO" sz="2400" b="1" dirty="0">
                <a:solidFill>
                  <a:schemeClr val="tx1"/>
                </a:solidFill>
              </a:rPr>
              <a:t>FUERZAS QUE INFLUIERÁN SOBRE LA ESTRUCTURA DE UNA ORGANIZACIÓN.</a:t>
            </a:r>
          </a:p>
        </p:txBody>
      </p:sp>
      <p:sp>
        <p:nvSpPr>
          <p:cNvPr id="10" name="Rectángulo 9">
            <a:extLst>
              <a:ext uri="{FF2B5EF4-FFF2-40B4-BE49-F238E27FC236}">
                <a16:creationId xmlns:a16="http://schemas.microsoft.com/office/drawing/2014/main" id="{71ED9965-069D-EE90-E8A7-8A9EF0F54855}"/>
              </a:ext>
            </a:extLst>
          </p:cNvPr>
          <p:cNvSpPr/>
          <p:nvPr/>
        </p:nvSpPr>
        <p:spPr>
          <a:xfrm>
            <a:off x="7323667" y="4292600"/>
            <a:ext cx="4868333" cy="19812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ES" sz="2800" b="1" dirty="0">
                <a:solidFill>
                  <a:schemeClr val="tx1"/>
                </a:solidFill>
              </a:rPr>
              <a:t>CONSECUENCIAS DIFERENCIALES:</a:t>
            </a:r>
          </a:p>
          <a:p>
            <a:pPr algn="ctr"/>
            <a:r>
              <a:rPr lang="es-CO" sz="2400" b="1" dirty="0">
                <a:solidFill>
                  <a:schemeClr val="tx1"/>
                </a:solidFill>
              </a:rPr>
              <a:t>DE LAS INFLUENCIAS EXTERNAS SOBRE LA ORGANIZACIÓN.</a:t>
            </a:r>
          </a:p>
        </p:txBody>
      </p:sp>
    </p:spTree>
    <p:extLst>
      <p:ext uri="{BB962C8B-B14F-4D97-AF65-F5344CB8AC3E}">
        <p14:creationId xmlns:p14="http://schemas.microsoft.com/office/powerpoint/2010/main" val="3371936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Teoria de Juegos">
            <a:extLst>
              <a:ext uri="{FF2B5EF4-FFF2-40B4-BE49-F238E27FC236}">
                <a16:creationId xmlns:a16="http://schemas.microsoft.com/office/drawing/2014/main" id="{5D3656B2-D56D-B84D-E3BF-E8BEFC2965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4863" y="404813"/>
            <a:ext cx="3699404" cy="243152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John von Neumann - Wikipedia, la enciclopedia libre">
            <a:extLst>
              <a:ext uri="{FF2B5EF4-FFF2-40B4-BE49-F238E27FC236}">
                <a16:creationId xmlns:a16="http://schemas.microsoft.com/office/drawing/2014/main" id="{77C8B8A3-E8CF-DB2F-99D2-0FDACED85A6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33722" y="93134"/>
            <a:ext cx="2038879"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ADFA5350-751C-1151-20BC-DB2CB1FC690B}"/>
              </a:ext>
            </a:extLst>
          </p:cNvPr>
          <p:cNvSpPr txBox="1"/>
          <p:nvPr/>
        </p:nvSpPr>
        <p:spPr>
          <a:xfrm>
            <a:off x="2506133" y="3327400"/>
            <a:ext cx="9372600" cy="2369880"/>
          </a:xfrm>
          <a:prstGeom prst="rect">
            <a:avLst/>
          </a:prstGeom>
          <a:noFill/>
        </p:spPr>
        <p:txBody>
          <a:bodyPr wrap="square" rtlCol="0">
            <a:spAutoFit/>
          </a:bodyPr>
          <a:lstStyle/>
          <a:p>
            <a:r>
              <a:rPr lang="es-ES" sz="2800" b="1" dirty="0"/>
              <a:t>1.944: SE INTRODUCE EL CONCEPTO DE ESTRATEGIA EN EL CAMPO ECONÓMICO Y ADMINISTRATIVO: VON NEUMANN.</a:t>
            </a:r>
          </a:p>
          <a:p>
            <a:endParaRPr lang="es-ES" sz="2800" b="1" dirty="0"/>
          </a:p>
          <a:p>
            <a:r>
              <a:rPr lang="es-ES" sz="3600" b="1" dirty="0"/>
              <a:t>TEORÍA DE LOS JUEGOS: </a:t>
            </a:r>
            <a:r>
              <a:rPr lang="es-ES" sz="2800" b="1" dirty="0"/>
              <a:t>IDEA BÁSICA ES LA 							COMPETENCIA.</a:t>
            </a:r>
            <a:endParaRPr lang="es-CO" sz="3600" b="1" dirty="0"/>
          </a:p>
        </p:txBody>
      </p:sp>
    </p:spTree>
    <p:extLst>
      <p:ext uri="{BB962C8B-B14F-4D97-AF65-F5344CB8AC3E}">
        <p14:creationId xmlns:p14="http://schemas.microsoft.com/office/powerpoint/2010/main" val="35619895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815F61E-3624-40A6-2F4F-6E284D3A8135}"/>
              </a:ext>
            </a:extLst>
          </p:cNvPr>
          <p:cNvSpPr txBox="1"/>
          <p:nvPr/>
        </p:nvSpPr>
        <p:spPr>
          <a:xfrm>
            <a:off x="2311400" y="254000"/>
            <a:ext cx="9609667" cy="1754326"/>
          </a:xfrm>
          <a:prstGeom prst="rect">
            <a:avLst/>
          </a:prstGeom>
          <a:noFill/>
        </p:spPr>
        <p:txBody>
          <a:bodyPr wrap="square" rtlCol="0">
            <a:spAutoFit/>
          </a:bodyPr>
          <a:lstStyle/>
          <a:p>
            <a:r>
              <a:rPr lang="es-ES" sz="5400" b="1" dirty="0"/>
              <a:t>MATRIZ DE EVALUACIÓN DEL FACTOR EXTERNO (MEFE):</a:t>
            </a:r>
            <a:endParaRPr lang="es-CO" sz="5400" b="1" dirty="0"/>
          </a:p>
        </p:txBody>
      </p:sp>
      <p:sp>
        <p:nvSpPr>
          <p:cNvPr id="4" name="CuadroTexto 3">
            <a:extLst>
              <a:ext uri="{FF2B5EF4-FFF2-40B4-BE49-F238E27FC236}">
                <a16:creationId xmlns:a16="http://schemas.microsoft.com/office/drawing/2014/main" id="{89C7367D-8611-81C5-B310-C3011A9787D8}"/>
              </a:ext>
            </a:extLst>
          </p:cNvPr>
          <p:cNvSpPr txBox="1"/>
          <p:nvPr/>
        </p:nvSpPr>
        <p:spPr>
          <a:xfrm>
            <a:off x="2370667" y="2506133"/>
            <a:ext cx="9609667" cy="2923877"/>
          </a:xfrm>
          <a:prstGeom prst="rect">
            <a:avLst/>
          </a:prstGeom>
          <a:noFill/>
        </p:spPr>
        <p:txBody>
          <a:bodyPr wrap="square" rtlCol="0">
            <a:spAutoFit/>
          </a:bodyPr>
          <a:lstStyle/>
          <a:p>
            <a:r>
              <a:rPr lang="es-ES" sz="2400" b="1" dirty="0"/>
              <a:t>ES UNA HERRAMIENTA MATRICIAL EN LA CUAL SE PRESENTAN LAS </a:t>
            </a:r>
            <a:r>
              <a:rPr lang="es-ES" sz="3200" b="1" dirty="0"/>
              <a:t>OPORTUNIDADES </a:t>
            </a:r>
            <a:r>
              <a:rPr lang="es-ES" sz="2400" b="1" dirty="0"/>
              <a:t>(VARIABLES EXTERNAS QUE EJERCEN INFLUENCIA POSITIVA SOBRE LA ORGANIZACIÓN) Y LAS </a:t>
            </a:r>
            <a:r>
              <a:rPr lang="es-ES" sz="3200" b="1" dirty="0"/>
              <a:t>AMENAZAS </a:t>
            </a:r>
            <a:r>
              <a:rPr lang="es-ES" sz="2400" b="1" dirty="0"/>
              <a:t>(VARIABLES EXTERNAS QUE EJERCEN INFLUENCIA NEGATIVA SOBRE LA ORGANIZACIÓN) , LA QUE MEDIANTE UN PROCESO SE ENCUENTRA UN RESULTADO QUE REPRESENTA LA SITUACIÓN ACTUAL DE LA ORGANIZACIÓN.</a:t>
            </a:r>
            <a:endParaRPr lang="es-CO" sz="2400" b="1" dirty="0"/>
          </a:p>
        </p:txBody>
      </p:sp>
    </p:spTree>
    <p:extLst>
      <p:ext uri="{BB962C8B-B14F-4D97-AF65-F5344CB8AC3E}">
        <p14:creationId xmlns:p14="http://schemas.microsoft.com/office/powerpoint/2010/main" val="36651012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23BA289-1667-3349-E02A-4689F6CE7BC4}"/>
              </a:ext>
            </a:extLst>
          </p:cNvPr>
          <p:cNvSpPr txBox="1"/>
          <p:nvPr/>
        </p:nvSpPr>
        <p:spPr>
          <a:xfrm>
            <a:off x="2142067" y="474133"/>
            <a:ext cx="9694333" cy="5386090"/>
          </a:xfrm>
          <a:prstGeom prst="rect">
            <a:avLst/>
          </a:prstGeom>
          <a:noFill/>
        </p:spPr>
        <p:txBody>
          <a:bodyPr wrap="square" rtlCol="0">
            <a:spAutoFit/>
          </a:bodyPr>
          <a:lstStyle/>
          <a:p>
            <a:r>
              <a:rPr lang="es-ES" sz="2400" b="1" dirty="0"/>
              <a:t>CADA UNA DE LAS VARIABLES ANALIZADAS DEBE TENER ASIGNADA UNA PONDERACIÓN ENTRE 0.0 (SIN IMPORTANCIA) Y 1.0 (MUY IMPORTANTE).</a:t>
            </a:r>
          </a:p>
          <a:p>
            <a:r>
              <a:rPr lang="es-ES" sz="2400" b="1" dirty="0"/>
              <a:t>ESTA PONDERACIÓN DENOTA EL PESO ESPECÍFICO QUE CADA UNA DE ELLAS TIENE ENTRE EL TOTAL DE TODAS LAS ESTUDIADAS.</a:t>
            </a:r>
          </a:p>
          <a:p>
            <a:endParaRPr lang="es-ES" sz="2400" b="1" dirty="0"/>
          </a:p>
          <a:p>
            <a:r>
              <a:rPr lang="es-ES" sz="3200" b="1" dirty="0"/>
              <a:t>LAS VARIABLES SE DEBEN CLASIFICAR  EN OPORTUNIDADES Y EN AMENAZAS, DE ACUERDO CON SU COMPORTAMIENTO EN EL ENTORNO UNA VEZ CLASIFICADAS, SE LES DEBE DAR UNA EVALUACIÓN DE ACUERDO CON LA SIGUIENTE ESCALA:  1 (AMENAZA IMPORTANTE); 2 (AMENAZA  MENOR); 3 (OPORTUNIDAD MENOR) Y 4 (OPORTUNIDAD MAYOR).</a:t>
            </a:r>
            <a:endParaRPr lang="es-CO" sz="3200" b="1" dirty="0"/>
          </a:p>
        </p:txBody>
      </p:sp>
    </p:spTree>
    <p:extLst>
      <p:ext uri="{BB962C8B-B14F-4D97-AF65-F5344CB8AC3E}">
        <p14:creationId xmlns:p14="http://schemas.microsoft.com/office/powerpoint/2010/main" val="1071811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8F3644CC-E947-64B9-531D-505E4B458AF4}"/>
              </a:ext>
            </a:extLst>
          </p:cNvPr>
          <p:cNvSpPr txBox="1"/>
          <p:nvPr/>
        </p:nvSpPr>
        <p:spPr>
          <a:xfrm>
            <a:off x="2167467" y="296333"/>
            <a:ext cx="9838266" cy="4585871"/>
          </a:xfrm>
          <a:prstGeom prst="rect">
            <a:avLst/>
          </a:prstGeom>
          <a:noFill/>
        </p:spPr>
        <p:txBody>
          <a:bodyPr wrap="square" rtlCol="0">
            <a:spAutoFit/>
          </a:bodyPr>
          <a:lstStyle/>
          <a:p>
            <a:r>
              <a:rPr lang="es-ES" sz="2400" b="1" dirty="0"/>
              <a:t>POSTERIORMENTE, SE MULTIPLICA LA PONDERACIÓN ASIGNADA A CADA VARIABLE POR SU CLASIFICACIÓN (DE 1 A 4 SEGÚN EL CASO) Y BSE OBTIENE EL RESULTADO PONDERADO.</a:t>
            </a:r>
          </a:p>
          <a:p>
            <a:endParaRPr lang="es-ES" sz="2400" b="1" dirty="0"/>
          </a:p>
          <a:p>
            <a:r>
              <a:rPr lang="es-ES" sz="2800" b="1" dirty="0"/>
              <a:t>SE REALIZA LA SUMATORIA DE TODOS LOS RESULTADOS PONDERADOS Y SE OBTIENE EL TOTAL DE LA MATRIZ, CUYO VALOR DEBE ESTAR ENTRE 1 Y 4.</a:t>
            </a:r>
          </a:p>
          <a:p>
            <a:endParaRPr lang="es-ES" sz="2800" b="1" dirty="0"/>
          </a:p>
          <a:p>
            <a:r>
              <a:rPr lang="es-ES" sz="2800" b="1" dirty="0"/>
              <a:t>FINALMENTE, SE REALIZA EL ANÁLISIS DEL RESULTADO, TENIENDO COMO REFERENCIA QUE EL VALOR CENTRAL ES DE 2.5, EL ÓPTIMO ES 4 Y EL NO DESEADO ES 1.</a:t>
            </a:r>
            <a:endParaRPr lang="es-CO" sz="2800" b="1" dirty="0"/>
          </a:p>
        </p:txBody>
      </p:sp>
    </p:spTree>
    <p:extLst>
      <p:ext uri="{BB962C8B-B14F-4D97-AF65-F5344CB8AC3E}">
        <p14:creationId xmlns:p14="http://schemas.microsoft.com/office/powerpoint/2010/main" val="296926935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B410375-5194-4D6E-065F-C8F7A680C70B}"/>
              </a:ext>
            </a:extLst>
          </p:cNvPr>
          <p:cNvSpPr txBox="1"/>
          <p:nvPr/>
        </p:nvSpPr>
        <p:spPr>
          <a:xfrm>
            <a:off x="2370667" y="381000"/>
            <a:ext cx="8737600" cy="646331"/>
          </a:xfrm>
          <a:prstGeom prst="rect">
            <a:avLst/>
          </a:prstGeom>
          <a:noFill/>
        </p:spPr>
        <p:txBody>
          <a:bodyPr wrap="square" rtlCol="0">
            <a:spAutoFit/>
          </a:bodyPr>
          <a:lstStyle/>
          <a:p>
            <a:r>
              <a:rPr lang="es-ES" sz="3600" b="1" dirty="0"/>
              <a:t>FACTOR EXTERNO (MEFE):</a:t>
            </a:r>
            <a:endParaRPr lang="es-CO" sz="3600" b="1" dirty="0"/>
          </a:p>
        </p:txBody>
      </p:sp>
      <p:graphicFrame>
        <p:nvGraphicFramePr>
          <p:cNvPr id="3" name="Tabla 3">
            <a:extLst>
              <a:ext uri="{FF2B5EF4-FFF2-40B4-BE49-F238E27FC236}">
                <a16:creationId xmlns:a16="http://schemas.microsoft.com/office/drawing/2014/main" id="{596D6C26-8ADD-FD55-E785-1825B4485012}"/>
              </a:ext>
            </a:extLst>
          </p:cNvPr>
          <p:cNvGraphicFramePr>
            <a:graphicFrameLocks noGrp="1"/>
          </p:cNvGraphicFramePr>
          <p:nvPr>
            <p:extLst>
              <p:ext uri="{D42A27DB-BD31-4B8C-83A1-F6EECF244321}">
                <p14:modId xmlns:p14="http://schemas.microsoft.com/office/powerpoint/2010/main" val="207799591"/>
              </p:ext>
            </p:extLst>
          </p:nvPr>
        </p:nvGraphicFramePr>
        <p:xfrm>
          <a:off x="2091267" y="1270000"/>
          <a:ext cx="8229604" cy="4995333"/>
        </p:xfrm>
        <a:graphic>
          <a:graphicData uri="http://schemas.openxmlformats.org/drawingml/2006/table">
            <a:tbl>
              <a:tblPr firstRow="1" bandRow="1">
                <a:tableStyleId>{5C22544A-7EE6-4342-B048-85BDC9FD1C3A}</a:tableStyleId>
              </a:tblPr>
              <a:tblGrid>
                <a:gridCol w="2057401">
                  <a:extLst>
                    <a:ext uri="{9D8B030D-6E8A-4147-A177-3AD203B41FA5}">
                      <a16:colId xmlns:a16="http://schemas.microsoft.com/office/drawing/2014/main" val="904571694"/>
                    </a:ext>
                  </a:extLst>
                </a:gridCol>
                <a:gridCol w="2057401">
                  <a:extLst>
                    <a:ext uri="{9D8B030D-6E8A-4147-A177-3AD203B41FA5}">
                      <a16:colId xmlns:a16="http://schemas.microsoft.com/office/drawing/2014/main" val="707430866"/>
                    </a:ext>
                  </a:extLst>
                </a:gridCol>
                <a:gridCol w="2057401">
                  <a:extLst>
                    <a:ext uri="{9D8B030D-6E8A-4147-A177-3AD203B41FA5}">
                      <a16:colId xmlns:a16="http://schemas.microsoft.com/office/drawing/2014/main" val="324108210"/>
                    </a:ext>
                  </a:extLst>
                </a:gridCol>
                <a:gridCol w="2057401">
                  <a:extLst>
                    <a:ext uri="{9D8B030D-6E8A-4147-A177-3AD203B41FA5}">
                      <a16:colId xmlns:a16="http://schemas.microsoft.com/office/drawing/2014/main" val="294579678"/>
                    </a:ext>
                  </a:extLst>
                </a:gridCol>
              </a:tblGrid>
              <a:tr h="1665111">
                <a:tc>
                  <a:txBody>
                    <a:bodyPr/>
                    <a:lstStyle/>
                    <a:p>
                      <a:pPr algn="ctr"/>
                      <a:endParaRPr lang="es-ES" sz="2000" dirty="0">
                        <a:solidFill>
                          <a:schemeClr val="tx1"/>
                        </a:solidFill>
                      </a:endParaRPr>
                    </a:p>
                    <a:p>
                      <a:pPr algn="ctr"/>
                      <a:r>
                        <a:rPr lang="es-CO" sz="2400" dirty="0">
                          <a:solidFill>
                            <a:schemeClr val="tx1"/>
                          </a:solidFill>
                        </a:rPr>
                        <a:t>FACTOR EXTERNO CLAVE</a:t>
                      </a:r>
                    </a:p>
                  </a:txBody>
                  <a:tcPr/>
                </a:tc>
                <a:tc>
                  <a:txBody>
                    <a:bodyPr/>
                    <a:lstStyle/>
                    <a:p>
                      <a:r>
                        <a:rPr lang="es-ES" sz="2000" dirty="0">
                          <a:solidFill>
                            <a:schemeClr val="tx1"/>
                          </a:solidFill>
                        </a:rPr>
                        <a:t>PONDERACIÓN</a:t>
                      </a:r>
                      <a:endParaRPr lang="es-CO" sz="2400" dirty="0">
                        <a:solidFill>
                          <a:schemeClr val="tx1"/>
                        </a:solidFill>
                      </a:endParaRPr>
                    </a:p>
                  </a:txBody>
                  <a:tcPr/>
                </a:tc>
                <a:tc>
                  <a:txBody>
                    <a:bodyPr/>
                    <a:lstStyle/>
                    <a:p>
                      <a:r>
                        <a:rPr lang="es-ES" sz="2000" dirty="0">
                          <a:solidFill>
                            <a:schemeClr val="tx1"/>
                          </a:solidFill>
                        </a:rPr>
                        <a:t>CLASIFICACIÓN</a:t>
                      </a:r>
                      <a:endParaRPr lang="es-CO" sz="2000" dirty="0">
                        <a:solidFill>
                          <a:schemeClr val="tx1"/>
                        </a:solidFill>
                      </a:endParaRPr>
                    </a:p>
                  </a:txBody>
                  <a:tcPr/>
                </a:tc>
                <a:tc>
                  <a:txBody>
                    <a:bodyPr/>
                    <a:lstStyle/>
                    <a:p>
                      <a:r>
                        <a:rPr lang="es-ES" dirty="0">
                          <a:solidFill>
                            <a:schemeClr val="tx1"/>
                          </a:solidFill>
                        </a:rPr>
                        <a:t>RESSULTADO PONDERADO</a:t>
                      </a:r>
                      <a:endParaRPr lang="es-CO" dirty="0">
                        <a:solidFill>
                          <a:schemeClr val="tx1"/>
                        </a:solidFill>
                      </a:endParaRPr>
                    </a:p>
                  </a:txBody>
                  <a:tcPr/>
                </a:tc>
                <a:extLst>
                  <a:ext uri="{0D108BD9-81ED-4DB2-BD59-A6C34878D82A}">
                    <a16:rowId xmlns:a16="http://schemas.microsoft.com/office/drawing/2014/main" val="3498294668"/>
                  </a:ext>
                </a:extLst>
              </a:tr>
              <a:tr h="1665111">
                <a:tc>
                  <a:txBody>
                    <a:bodyPr/>
                    <a:lstStyle/>
                    <a:p>
                      <a:endParaRPr lang="es-CO"/>
                    </a:p>
                  </a:txBody>
                  <a:tcPr/>
                </a:tc>
                <a:tc>
                  <a:txBody>
                    <a:bodyPr/>
                    <a:lstStyle/>
                    <a:p>
                      <a:endParaRPr lang="es-CO"/>
                    </a:p>
                  </a:txBody>
                  <a:tcPr/>
                </a:tc>
                <a:tc>
                  <a:txBody>
                    <a:bodyPr/>
                    <a:lstStyle/>
                    <a:p>
                      <a:endParaRPr lang="es-CO" dirty="0"/>
                    </a:p>
                  </a:txBody>
                  <a:tcPr/>
                </a:tc>
                <a:tc>
                  <a:txBody>
                    <a:bodyPr/>
                    <a:lstStyle/>
                    <a:p>
                      <a:endParaRPr lang="es-CO"/>
                    </a:p>
                  </a:txBody>
                  <a:tcPr/>
                </a:tc>
                <a:extLst>
                  <a:ext uri="{0D108BD9-81ED-4DB2-BD59-A6C34878D82A}">
                    <a16:rowId xmlns:a16="http://schemas.microsoft.com/office/drawing/2014/main" val="1613508519"/>
                  </a:ext>
                </a:extLst>
              </a:tr>
              <a:tr h="1665111">
                <a:tc>
                  <a:txBody>
                    <a:bodyPr/>
                    <a:lstStyle/>
                    <a:p>
                      <a:r>
                        <a:rPr lang="es-ES" sz="2400" b="1" dirty="0">
                          <a:solidFill>
                            <a:schemeClr val="tx1"/>
                          </a:solidFill>
                        </a:rPr>
                        <a:t>TOTAL</a:t>
                      </a:r>
                      <a:endParaRPr lang="es-CO" sz="2400" b="1" dirty="0">
                        <a:solidFill>
                          <a:schemeClr val="tx1"/>
                        </a:solidFill>
                      </a:endParaRPr>
                    </a:p>
                  </a:txBody>
                  <a:tcPr/>
                </a:tc>
                <a:tc>
                  <a:txBody>
                    <a:bodyPr/>
                    <a:lstStyle/>
                    <a:p>
                      <a:endParaRPr lang="es-ES" dirty="0"/>
                    </a:p>
                    <a:p>
                      <a:endParaRPr lang="es-CO" dirty="0"/>
                    </a:p>
                    <a:p>
                      <a:pPr algn="ctr"/>
                      <a:r>
                        <a:rPr lang="es-CO" sz="2400" b="1" dirty="0">
                          <a:solidFill>
                            <a:schemeClr val="tx1"/>
                          </a:solidFill>
                        </a:rPr>
                        <a:t>1.0</a:t>
                      </a:r>
                    </a:p>
                    <a:p>
                      <a:endParaRPr lang="es-CO" dirty="0"/>
                    </a:p>
                    <a:p>
                      <a:endParaRPr lang="es-CO" dirty="0"/>
                    </a:p>
                  </a:txBody>
                  <a:tcPr/>
                </a:tc>
                <a:tc>
                  <a:txBody>
                    <a:bodyPr/>
                    <a:lstStyle/>
                    <a:p>
                      <a:endParaRPr lang="es-CO" dirty="0"/>
                    </a:p>
                  </a:txBody>
                  <a:tcPr/>
                </a:tc>
                <a:tc>
                  <a:txBody>
                    <a:bodyPr/>
                    <a:lstStyle/>
                    <a:p>
                      <a:endParaRPr lang="es-CO" dirty="0"/>
                    </a:p>
                  </a:txBody>
                  <a:tcPr/>
                </a:tc>
                <a:extLst>
                  <a:ext uri="{0D108BD9-81ED-4DB2-BD59-A6C34878D82A}">
                    <a16:rowId xmlns:a16="http://schemas.microsoft.com/office/drawing/2014/main" val="3645885939"/>
                  </a:ext>
                </a:extLst>
              </a:tr>
            </a:tbl>
          </a:graphicData>
        </a:graphic>
      </p:graphicFrame>
    </p:spTree>
    <p:extLst>
      <p:ext uri="{BB962C8B-B14F-4D97-AF65-F5344CB8AC3E}">
        <p14:creationId xmlns:p14="http://schemas.microsoft.com/office/powerpoint/2010/main" val="157031483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7945B19-67D9-D9DD-9D0A-11063509DFA1}"/>
              </a:ext>
            </a:extLst>
          </p:cNvPr>
          <p:cNvSpPr txBox="1"/>
          <p:nvPr/>
        </p:nvSpPr>
        <p:spPr>
          <a:xfrm>
            <a:off x="2099733" y="397933"/>
            <a:ext cx="9889067" cy="1569660"/>
          </a:xfrm>
          <a:prstGeom prst="rect">
            <a:avLst/>
          </a:prstGeom>
          <a:noFill/>
        </p:spPr>
        <p:txBody>
          <a:bodyPr wrap="square" rtlCol="0">
            <a:spAutoFit/>
          </a:bodyPr>
          <a:lstStyle/>
          <a:p>
            <a:r>
              <a:rPr lang="es-ES" sz="4800" b="1" dirty="0"/>
              <a:t>MATRIZ PERFIL DE OPORTUNIDADES Y AMENAZAS DEL MEDIO (POAM):</a:t>
            </a:r>
            <a:endParaRPr lang="es-CO" sz="4800" b="1" dirty="0"/>
          </a:p>
        </p:txBody>
      </p:sp>
      <p:sp>
        <p:nvSpPr>
          <p:cNvPr id="3" name="CuadroTexto 2">
            <a:extLst>
              <a:ext uri="{FF2B5EF4-FFF2-40B4-BE49-F238E27FC236}">
                <a16:creationId xmlns:a16="http://schemas.microsoft.com/office/drawing/2014/main" id="{941C1293-06C2-A52A-BB53-C3AB6236C9F2}"/>
              </a:ext>
            </a:extLst>
          </p:cNvPr>
          <p:cNvSpPr txBox="1"/>
          <p:nvPr/>
        </p:nvSpPr>
        <p:spPr>
          <a:xfrm>
            <a:off x="2175933" y="2277533"/>
            <a:ext cx="9643534" cy="3108543"/>
          </a:xfrm>
          <a:prstGeom prst="rect">
            <a:avLst/>
          </a:prstGeom>
          <a:noFill/>
        </p:spPr>
        <p:txBody>
          <a:bodyPr wrap="square" rtlCol="0">
            <a:spAutoFit/>
          </a:bodyPr>
          <a:lstStyle/>
          <a:p>
            <a:r>
              <a:rPr lang="es-ES" sz="2400" b="1" dirty="0"/>
              <a:t>LA INFORMACIÓN BASE PARA SU DILIGENCIAMIENTO ES EL CONJUNTO DE </a:t>
            </a:r>
            <a:r>
              <a:rPr lang="es-ES" sz="2800" b="1" dirty="0"/>
              <a:t>VARIABLES EXTERNAS –AMMENAZAS Y OPORTUNIDADES- </a:t>
            </a:r>
            <a:r>
              <a:rPr lang="es-ES" sz="2400" b="1" dirty="0"/>
              <a:t>PARA EL DIAGNÓSTICO EXTERNO.</a:t>
            </a:r>
          </a:p>
          <a:p>
            <a:endParaRPr lang="es-ES" sz="2400" b="1" dirty="0"/>
          </a:p>
          <a:p>
            <a:r>
              <a:rPr lang="es-ES" sz="2400" b="1" dirty="0"/>
              <a:t>HERRAMIENTA MATRICIAL EN LA CUAL SE RECONOCE QUE CUALQUIER VARIABLE DEL ENTORNO PUEDE CLASIFICARSE EN UNO DE LOS SIGUIENTES FACTORES: ECONÓMICO, POLÍTICO, SOCIAL, TECNOLÓGICO Y GEOGRÁFICO.</a:t>
            </a:r>
            <a:endParaRPr lang="es-CO" sz="2400" b="1" dirty="0"/>
          </a:p>
        </p:txBody>
      </p:sp>
    </p:spTree>
    <p:extLst>
      <p:ext uri="{BB962C8B-B14F-4D97-AF65-F5344CB8AC3E}">
        <p14:creationId xmlns:p14="http://schemas.microsoft.com/office/powerpoint/2010/main" val="27016630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7D23B0C-A6B7-B1DE-5CE9-183E9108D0BC}"/>
              </a:ext>
            </a:extLst>
          </p:cNvPr>
          <p:cNvSpPr txBox="1"/>
          <p:nvPr/>
        </p:nvSpPr>
        <p:spPr>
          <a:xfrm>
            <a:off x="2116667" y="448733"/>
            <a:ext cx="9812866" cy="6370975"/>
          </a:xfrm>
          <a:prstGeom prst="rect">
            <a:avLst/>
          </a:prstGeom>
          <a:noFill/>
        </p:spPr>
        <p:txBody>
          <a:bodyPr wrap="square" rtlCol="0">
            <a:spAutoFit/>
          </a:bodyPr>
          <a:lstStyle/>
          <a:p>
            <a:r>
              <a:rPr lang="es-ES" sz="2400" b="1" dirty="0"/>
              <a:t>CADA UNA DE LAS VARIABLES ANALIZADAS DEBE SER CLASIFICADA COMO </a:t>
            </a:r>
            <a:r>
              <a:rPr lang="es-ES" sz="2800" b="1" dirty="0"/>
              <a:t>OPORTUNIDAD </a:t>
            </a:r>
            <a:r>
              <a:rPr lang="es-ES" sz="2400" b="1" dirty="0"/>
              <a:t>O COMO </a:t>
            </a:r>
            <a:r>
              <a:rPr lang="es-ES" sz="2800" b="1" dirty="0"/>
              <a:t>AMENAZA , </a:t>
            </a:r>
            <a:r>
              <a:rPr lang="es-ES" sz="2400" b="1" dirty="0"/>
              <a:t>DE  ACUERDO CON SU COMPORTAMIENTO EN EL ENTORNO.</a:t>
            </a:r>
          </a:p>
          <a:p>
            <a:endParaRPr lang="es-ES" sz="2400" b="1" dirty="0"/>
          </a:p>
          <a:p>
            <a:r>
              <a:rPr lang="es-ES" sz="2400" b="1" dirty="0">
                <a:solidFill>
                  <a:schemeClr val="accent1">
                    <a:lumMod val="75000"/>
                  </a:schemeClr>
                </a:solidFill>
              </a:rPr>
              <a:t>LAS VARIABLES DEBEN SER AGRUPADAS POR FACTOR. </a:t>
            </a:r>
          </a:p>
          <a:p>
            <a:r>
              <a:rPr lang="es-ES" sz="2800" b="1" dirty="0">
                <a:solidFill>
                  <a:schemeClr val="accent1">
                    <a:lumMod val="75000"/>
                  </a:schemeClr>
                </a:solidFill>
              </a:rPr>
              <a:t>DEBE RECORDARSE  QUE UNA VARIABLE SÓLO PUEDE PERTENECER A UN FACTOR. </a:t>
            </a:r>
          </a:p>
          <a:p>
            <a:endParaRPr lang="es-ES" sz="2800" b="1" dirty="0">
              <a:solidFill>
                <a:schemeClr val="accent1">
                  <a:lumMod val="75000"/>
                </a:schemeClr>
              </a:solidFill>
            </a:endParaRPr>
          </a:p>
          <a:p>
            <a:r>
              <a:rPr lang="es-ES" sz="2400" b="1" dirty="0"/>
              <a:t>SE ESTABLECE EL GRADO EN QUE SE PRESENTA LA VARIABLE EN EL ENTORNO. UNA VARIABLE PUEDE SER </a:t>
            </a:r>
            <a:r>
              <a:rPr lang="es-ES" sz="2800" b="1" dirty="0"/>
              <a:t>OPORTUNIDAD O AMENAZA </a:t>
            </a:r>
            <a:r>
              <a:rPr lang="es-ES" sz="2400" b="1" dirty="0"/>
              <a:t>Y PUEDE VALORARSE EN UN GRADO ALTO, MEDIO O BAJO.</a:t>
            </a:r>
          </a:p>
          <a:p>
            <a:endParaRPr lang="es-ES" sz="2400" b="1" dirty="0">
              <a:solidFill>
                <a:schemeClr val="accent1">
                  <a:lumMod val="75000"/>
                </a:schemeClr>
              </a:solidFill>
            </a:endParaRPr>
          </a:p>
          <a:p>
            <a:r>
              <a:rPr lang="es-ES" sz="2400" b="1" dirty="0">
                <a:solidFill>
                  <a:schemeClr val="accent1">
                    <a:lumMod val="75000"/>
                  </a:schemeClr>
                </a:solidFill>
              </a:rPr>
              <a:t>SE ESTABLECE EL GRADO DEL IMPACTO DE LA VARIABLE SOBRE EL ÉXITO DE GESTIÓN EN LA ORGANIZACIÓN (ALTO, MEDIO O BAJO).</a:t>
            </a:r>
          </a:p>
          <a:p>
            <a:endParaRPr lang="es-ES" sz="2800" b="1" dirty="0">
              <a:solidFill>
                <a:schemeClr val="accent1">
                  <a:lumMod val="75000"/>
                </a:schemeClr>
              </a:solidFill>
            </a:endParaRPr>
          </a:p>
          <a:p>
            <a:endParaRPr lang="es-ES" sz="2400" b="1" dirty="0"/>
          </a:p>
        </p:txBody>
      </p:sp>
    </p:spTree>
    <p:extLst>
      <p:ext uri="{BB962C8B-B14F-4D97-AF65-F5344CB8AC3E}">
        <p14:creationId xmlns:p14="http://schemas.microsoft.com/office/powerpoint/2010/main" val="41488422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3">
            <a:extLst>
              <a:ext uri="{FF2B5EF4-FFF2-40B4-BE49-F238E27FC236}">
                <a16:creationId xmlns:a16="http://schemas.microsoft.com/office/drawing/2014/main" id="{ADDA08FD-D67C-D78C-964C-297ED154DB61}"/>
              </a:ext>
            </a:extLst>
          </p:cNvPr>
          <p:cNvGraphicFramePr>
            <a:graphicFrameLocks noGrp="1"/>
          </p:cNvGraphicFramePr>
          <p:nvPr>
            <p:extLst>
              <p:ext uri="{D42A27DB-BD31-4B8C-83A1-F6EECF244321}">
                <p14:modId xmlns:p14="http://schemas.microsoft.com/office/powerpoint/2010/main" val="3354154001"/>
              </p:ext>
            </p:extLst>
          </p:nvPr>
        </p:nvGraphicFramePr>
        <p:xfrm>
          <a:off x="2031999" y="719665"/>
          <a:ext cx="9897530" cy="4613910"/>
        </p:xfrm>
        <a:graphic>
          <a:graphicData uri="http://schemas.openxmlformats.org/drawingml/2006/table">
            <a:tbl>
              <a:tblPr firstRow="1" bandRow="1">
                <a:tableStyleId>{5C22544A-7EE6-4342-B048-85BDC9FD1C3A}</a:tableStyleId>
              </a:tblPr>
              <a:tblGrid>
                <a:gridCol w="989753">
                  <a:extLst>
                    <a:ext uri="{9D8B030D-6E8A-4147-A177-3AD203B41FA5}">
                      <a16:colId xmlns:a16="http://schemas.microsoft.com/office/drawing/2014/main" val="2475107462"/>
                    </a:ext>
                  </a:extLst>
                </a:gridCol>
                <a:gridCol w="989753">
                  <a:extLst>
                    <a:ext uri="{9D8B030D-6E8A-4147-A177-3AD203B41FA5}">
                      <a16:colId xmlns:a16="http://schemas.microsoft.com/office/drawing/2014/main" val="1835643613"/>
                    </a:ext>
                  </a:extLst>
                </a:gridCol>
                <a:gridCol w="989753">
                  <a:extLst>
                    <a:ext uri="{9D8B030D-6E8A-4147-A177-3AD203B41FA5}">
                      <a16:colId xmlns:a16="http://schemas.microsoft.com/office/drawing/2014/main" val="3287016826"/>
                    </a:ext>
                  </a:extLst>
                </a:gridCol>
                <a:gridCol w="989753">
                  <a:extLst>
                    <a:ext uri="{9D8B030D-6E8A-4147-A177-3AD203B41FA5}">
                      <a16:colId xmlns:a16="http://schemas.microsoft.com/office/drawing/2014/main" val="3186881115"/>
                    </a:ext>
                  </a:extLst>
                </a:gridCol>
                <a:gridCol w="989753">
                  <a:extLst>
                    <a:ext uri="{9D8B030D-6E8A-4147-A177-3AD203B41FA5}">
                      <a16:colId xmlns:a16="http://schemas.microsoft.com/office/drawing/2014/main" val="1619050590"/>
                    </a:ext>
                  </a:extLst>
                </a:gridCol>
                <a:gridCol w="989753">
                  <a:extLst>
                    <a:ext uri="{9D8B030D-6E8A-4147-A177-3AD203B41FA5}">
                      <a16:colId xmlns:a16="http://schemas.microsoft.com/office/drawing/2014/main" val="675623990"/>
                    </a:ext>
                  </a:extLst>
                </a:gridCol>
                <a:gridCol w="989753">
                  <a:extLst>
                    <a:ext uri="{9D8B030D-6E8A-4147-A177-3AD203B41FA5}">
                      <a16:colId xmlns:a16="http://schemas.microsoft.com/office/drawing/2014/main" val="2202640103"/>
                    </a:ext>
                  </a:extLst>
                </a:gridCol>
                <a:gridCol w="989753">
                  <a:extLst>
                    <a:ext uri="{9D8B030D-6E8A-4147-A177-3AD203B41FA5}">
                      <a16:colId xmlns:a16="http://schemas.microsoft.com/office/drawing/2014/main" val="4278821443"/>
                    </a:ext>
                  </a:extLst>
                </a:gridCol>
                <a:gridCol w="989753">
                  <a:extLst>
                    <a:ext uri="{9D8B030D-6E8A-4147-A177-3AD203B41FA5}">
                      <a16:colId xmlns:a16="http://schemas.microsoft.com/office/drawing/2014/main" val="1325515536"/>
                    </a:ext>
                  </a:extLst>
                </a:gridCol>
                <a:gridCol w="989753">
                  <a:extLst>
                    <a:ext uri="{9D8B030D-6E8A-4147-A177-3AD203B41FA5}">
                      <a16:colId xmlns:a16="http://schemas.microsoft.com/office/drawing/2014/main" val="2020321297"/>
                    </a:ext>
                  </a:extLst>
                </a:gridCol>
              </a:tblGrid>
              <a:tr h="657225">
                <a:tc>
                  <a:txBody>
                    <a:bodyPr/>
                    <a:lstStyle/>
                    <a:p>
                      <a:r>
                        <a:rPr lang="es-ES" sz="1050" dirty="0">
                          <a:solidFill>
                            <a:schemeClr val="tx1"/>
                          </a:solidFill>
                        </a:rPr>
                        <a:t>CALIFICACION</a:t>
                      </a:r>
                    </a:p>
                    <a:p>
                      <a:endParaRPr lang="es-ES" sz="1050" dirty="0">
                        <a:solidFill>
                          <a:schemeClr val="tx1"/>
                        </a:solidFill>
                      </a:endParaRPr>
                    </a:p>
                    <a:p>
                      <a:r>
                        <a:rPr lang="es-ES" sz="1050" dirty="0">
                          <a:solidFill>
                            <a:schemeClr val="tx1"/>
                          </a:solidFill>
                        </a:rPr>
                        <a:t>FACTORES</a:t>
                      </a:r>
                      <a:endParaRPr lang="es-CO" sz="1400" dirty="0">
                        <a:solidFill>
                          <a:schemeClr val="tx1"/>
                        </a:solidFill>
                      </a:endParaRPr>
                    </a:p>
                  </a:txBody>
                  <a:tcPr/>
                </a:tc>
                <a:tc>
                  <a:txBody>
                    <a:bodyPr/>
                    <a:lstStyle/>
                    <a:p>
                      <a:r>
                        <a:rPr lang="es-ES" dirty="0">
                          <a:solidFill>
                            <a:schemeClr val="tx1"/>
                          </a:solidFill>
                        </a:rPr>
                        <a:t>GRADO</a:t>
                      </a:r>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r>
                        <a:rPr lang="es-ES" dirty="0">
                          <a:solidFill>
                            <a:schemeClr val="tx1"/>
                          </a:solidFill>
                        </a:rPr>
                        <a:t>GRADO</a:t>
                      </a:r>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r>
                        <a:rPr lang="es-ES" sz="1600" dirty="0">
                          <a:solidFill>
                            <a:schemeClr val="tx1"/>
                          </a:solidFill>
                        </a:rPr>
                        <a:t>IMPACTO</a:t>
                      </a:r>
                      <a:endParaRPr lang="es-CO" sz="1600"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extLst>
                  <a:ext uri="{0D108BD9-81ED-4DB2-BD59-A6C34878D82A}">
                    <a16:rowId xmlns:a16="http://schemas.microsoft.com/office/drawing/2014/main" val="66105652"/>
                  </a:ext>
                </a:extLst>
              </a:tr>
              <a:tr h="657225">
                <a:tc>
                  <a:txBody>
                    <a:bodyPr/>
                    <a:lstStyle/>
                    <a:p>
                      <a:endParaRPr lang="es-CO" dirty="0">
                        <a:solidFill>
                          <a:schemeClr val="tx1"/>
                        </a:solidFill>
                      </a:endParaRPr>
                    </a:p>
                  </a:txBody>
                  <a:tcPr/>
                </a:tc>
                <a:tc>
                  <a:txBody>
                    <a:bodyPr/>
                    <a:lstStyle/>
                    <a:p>
                      <a:r>
                        <a:rPr lang="es-ES" sz="1200" b="1" dirty="0">
                          <a:solidFill>
                            <a:schemeClr val="tx1"/>
                          </a:solidFill>
                        </a:rPr>
                        <a:t>AMENAZAS</a:t>
                      </a:r>
                    </a:p>
                    <a:p>
                      <a:endParaRPr lang="es-ES" sz="1200" b="1" dirty="0">
                        <a:solidFill>
                          <a:schemeClr val="tx1"/>
                        </a:solidFill>
                      </a:endParaRPr>
                    </a:p>
                    <a:p>
                      <a:r>
                        <a:rPr lang="es-ES" sz="1400" b="1" dirty="0">
                          <a:solidFill>
                            <a:schemeClr val="tx1"/>
                          </a:solidFill>
                        </a:rPr>
                        <a:t>ALTO</a:t>
                      </a:r>
                      <a:endParaRPr lang="es-CO" sz="1400" b="1" dirty="0">
                        <a:solidFill>
                          <a:schemeClr val="tx1"/>
                        </a:solidFill>
                      </a:endParaRPr>
                    </a:p>
                  </a:txBody>
                  <a:tcPr/>
                </a:tc>
                <a:tc>
                  <a:txBody>
                    <a:bodyPr/>
                    <a:lstStyle/>
                    <a:p>
                      <a:endParaRPr lang="es-ES" dirty="0">
                        <a:solidFill>
                          <a:schemeClr val="tx1"/>
                        </a:solidFill>
                      </a:endParaRPr>
                    </a:p>
                    <a:p>
                      <a:r>
                        <a:rPr lang="es-CO" sz="1400" b="1" dirty="0">
                          <a:solidFill>
                            <a:schemeClr val="tx1"/>
                          </a:solidFill>
                        </a:rPr>
                        <a:t>MEDIO</a:t>
                      </a:r>
                    </a:p>
                  </a:txBody>
                  <a:tcPr/>
                </a:tc>
                <a:tc>
                  <a:txBody>
                    <a:bodyPr/>
                    <a:lstStyle/>
                    <a:p>
                      <a:endParaRPr lang="es-ES" dirty="0">
                        <a:solidFill>
                          <a:schemeClr val="tx1"/>
                        </a:solidFill>
                      </a:endParaRPr>
                    </a:p>
                    <a:p>
                      <a:r>
                        <a:rPr lang="es-CO" sz="1400" b="1" dirty="0">
                          <a:solidFill>
                            <a:schemeClr val="tx1"/>
                          </a:solidFill>
                        </a:rPr>
                        <a:t>BAJO</a:t>
                      </a:r>
                    </a:p>
                  </a:txBody>
                  <a:tcPr/>
                </a:tc>
                <a:tc>
                  <a:txBody>
                    <a:bodyPr/>
                    <a:lstStyle/>
                    <a:p>
                      <a:r>
                        <a:rPr lang="es-ES" sz="1200" b="1" dirty="0">
                          <a:solidFill>
                            <a:schemeClr val="tx1"/>
                          </a:solidFill>
                        </a:rPr>
                        <a:t>OPORTUNIDADES</a:t>
                      </a:r>
                    </a:p>
                    <a:p>
                      <a:r>
                        <a:rPr lang="es-ES" sz="1400" b="1" dirty="0">
                          <a:solidFill>
                            <a:schemeClr val="tx1"/>
                          </a:solidFill>
                        </a:rPr>
                        <a:t>ALTO</a:t>
                      </a:r>
                      <a:endParaRPr lang="es-CO" sz="1400" b="1" dirty="0">
                        <a:solidFill>
                          <a:schemeClr val="tx1"/>
                        </a:solidFill>
                      </a:endParaRPr>
                    </a:p>
                  </a:txBody>
                  <a:tcPr/>
                </a:tc>
                <a:tc>
                  <a:txBody>
                    <a:bodyPr/>
                    <a:lstStyle/>
                    <a:p>
                      <a:endParaRPr lang="es-ES" dirty="0">
                        <a:solidFill>
                          <a:schemeClr val="tx1"/>
                        </a:solidFill>
                      </a:endParaRPr>
                    </a:p>
                    <a:p>
                      <a:r>
                        <a:rPr lang="es-CO" sz="1400" b="1" dirty="0">
                          <a:solidFill>
                            <a:schemeClr val="tx1"/>
                          </a:solidFill>
                        </a:rPr>
                        <a:t>MEDIO</a:t>
                      </a:r>
                    </a:p>
                  </a:txBody>
                  <a:tcPr/>
                </a:tc>
                <a:tc>
                  <a:txBody>
                    <a:bodyPr/>
                    <a:lstStyle/>
                    <a:p>
                      <a:endParaRPr lang="es-ES" dirty="0">
                        <a:solidFill>
                          <a:schemeClr val="tx1"/>
                        </a:solidFill>
                      </a:endParaRPr>
                    </a:p>
                    <a:p>
                      <a:r>
                        <a:rPr lang="es-CO" sz="1400" b="1" dirty="0">
                          <a:solidFill>
                            <a:schemeClr val="tx1"/>
                          </a:solidFill>
                        </a:rPr>
                        <a:t>BAJO</a:t>
                      </a:r>
                    </a:p>
                  </a:txBody>
                  <a:tcPr/>
                </a:tc>
                <a:tc>
                  <a:txBody>
                    <a:bodyPr/>
                    <a:lstStyle/>
                    <a:p>
                      <a:r>
                        <a:rPr lang="es-ES" sz="1600" b="1" dirty="0">
                          <a:solidFill>
                            <a:schemeClr val="tx1"/>
                          </a:solidFill>
                        </a:rPr>
                        <a:t>ALTO</a:t>
                      </a:r>
                      <a:endParaRPr lang="es-CO" sz="1600" b="1" dirty="0">
                        <a:solidFill>
                          <a:schemeClr val="tx1"/>
                        </a:solidFill>
                      </a:endParaRPr>
                    </a:p>
                  </a:txBody>
                  <a:tcPr/>
                </a:tc>
                <a:tc>
                  <a:txBody>
                    <a:bodyPr/>
                    <a:lstStyle/>
                    <a:p>
                      <a:r>
                        <a:rPr lang="es-ES" sz="1600" b="1" dirty="0">
                          <a:solidFill>
                            <a:schemeClr val="tx1"/>
                          </a:solidFill>
                        </a:rPr>
                        <a:t>MEDIO</a:t>
                      </a:r>
                      <a:endParaRPr lang="es-CO" sz="1600" b="1" dirty="0">
                        <a:solidFill>
                          <a:schemeClr val="tx1"/>
                        </a:solidFill>
                      </a:endParaRPr>
                    </a:p>
                  </a:txBody>
                  <a:tcPr/>
                </a:tc>
                <a:tc>
                  <a:txBody>
                    <a:bodyPr/>
                    <a:lstStyle/>
                    <a:p>
                      <a:r>
                        <a:rPr lang="es-ES" sz="1600" b="1" dirty="0">
                          <a:solidFill>
                            <a:schemeClr val="tx1"/>
                          </a:solidFill>
                        </a:rPr>
                        <a:t>BAJO</a:t>
                      </a:r>
                      <a:endParaRPr lang="es-CO" sz="1600" b="1" dirty="0">
                        <a:solidFill>
                          <a:schemeClr val="tx1"/>
                        </a:solidFill>
                      </a:endParaRPr>
                    </a:p>
                  </a:txBody>
                  <a:tcPr/>
                </a:tc>
                <a:extLst>
                  <a:ext uri="{0D108BD9-81ED-4DB2-BD59-A6C34878D82A}">
                    <a16:rowId xmlns:a16="http://schemas.microsoft.com/office/drawing/2014/main" val="3311048918"/>
                  </a:ext>
                </a:extLst>
              </a:tr>
              <a:tr h="657225">
                <a:tc>
                  <a:txBody>
                    <a:bodyPr/>
                    <a:lstStyle/>
                    <a:p>
                      <a:r>
                        <a:rPr lang="es-ES" sz="1050" b="1" dirty="0">
                          <a:solidFill>
                            <a:schemeClr val="tx1"/>
                          </a:solidFill>
                        </a:rPr>
                        <a:t>ECONOMICOS</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extLst>
                  <a:ext uri="{0D108BD9-81ED-4DB2-BD59-A6C34878D82A}">
                    <a16:rowId xmlns:a16="http://schemas.microsoft.com/office/drawing/2014/main" val="750292549"/>
                  </a:ext>
                </a:extLst>
              </a:tr>
              <a:tr h="657225">
                <a:tc>
                  <a:txBody>
                    <a:bodyPr/>
                    <a:lstStyle/>
                    <a:p>
                      <a:r>
                        <a:rPr lang="es-ES" sz="1050" b="1" dirty="0">
                          <a:solidFill>
                            <a:schemeClr val="tx1"/>
                          </a:solidFill>
                        </a:rPr>
                        <a:t>POLITICOS</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extLst>
                  <a:ext uri="{0D108BD9-81ED-4DB2-BD59-A6C34878D82A}">
                    <a16:rowId xmlns:a16="http://schemas.microsoft.com/office/drawing/2014/main" val="838660572"/>
                  </a:ext>
                </a:extLst>
              </a:tr>
              <a:tr h="657225">
                <a:tc>
                  <a:txBody>
                    <a:bodyPr/>
                    <a:lstStyle/>
                    <a:p>
                      <a:r>
                        <a:rPr lang="es-ES" sz="1050" b="1" dirty="0">
                          <a:solidFill>
                            <a:schemeClr val="tx1"/>
                          </a:solidFill>
                        </a:rPr>
                        <a:t>SOCIALES</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extLst>
                  <a:ext uri="{0D108BD9-81ED-4DB2-BD59-A6C34878D82A}">
                    <a16:rowId xmlns:a16="http://schemas.microsoft.com/office/drawing/2014/main" val="694140710"/>
                  </a:ext>
                </a:extLst>
              </a:tr>
              <a:tr h="657225">
                <a:tc>
                  <a:txBody>
                    <a:bodyPr/>
                    <a:lstStyle/>
                    <a:p>
                      <a:r>
                        <a:rPr lang="es-ES" sz="1050" b="1" dirty="0">
                          <a:solidFill>
                            <a:schemeClr val="tx1"/>
                          </a:solidFill>
                        </a:rPr>
                        <a:t>TECNOLOG.</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dirty="0">
                        <a:solidFill>
                          <a:schemeClr val="tx1"/>
                        </a:solidFill>
                      </a:endParaRPr>
                    </a:p>
                  </a:txBody>
                  <a:tcPr/>
                </a:tc>
                <a:extLst>
                  <a:ext uri="{0D108BD9-81ED-4DB2-BD59-A6C34878D82A}">
                    <a16:rowId xmlns:a16="http://schemas.microsoft.com/office/drawing/2014/main" val="2810325011"/>
                  </a:ext>
                </a:extLst>
              </a:tr>
              <a:tr h="657225">
                <a:tc>
                  <a:txBody>
                    <a:bodyPr/>
                    <a:lstStyle/>
                    <a:p>
                      <a:r>
                        <a:rPr lang="es-ES" sz="1000" b="1" dirty="0">
                          <a:solidFill>
                            <a:schemeClr val="tx1"/>
                          </a:solidFill>
                        </a:rPr>
                        <a:t>GEOGRAFICOS</a:t>
                      </a:r>
                      <a:endParaRPr lang="es-CO" sz="100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dirty="0">
                        <a:solidFill>
                          <a:schemeClr val="tx1"/>
                        </a:solidFill>
                      </a:endParaRPr>
                    </a:p>
                  </a:txBody>
                  <a:tcPr/>
                </a:tc>
                <a:extLst>
                  <a:ext uri="{0D108BD9-81ED-4DB2-BD59-A6C34878D82A}">
                    <a16:rowId xmlns:a16="http://schemas.microsoft.com/office/drawing/2014/main" val="2958076246"/>
                  </a:ext>
                </a:extLst>
              </a:tr>
            </a:tbl>
          </a:graphicData>
        </a:graphic>
      </p:graphicFrame>
    </p:spTree>
    <p:extLst>
      <p:ext uri="{BB962C8B-B14F-4D97-AF65-F5344CB8AC3E}">
        <p14:creationId xmlns:p14="http://schemas.microsoft.com/office/powerpoint/2010/main" val="174064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2F6025-77AF-CEEF-74FD-F61226DFFC6D}"/>
              </a:ext>
            </a:extLst>
          </p:cNvPr>
          <p:cNvSpPr>
            <a:spLocks noGrp="1"/>
          </p:cNvSpPr>
          <p:nvPr>
            <p:ph type="title"/>
          </p:nvPr>
        </p:nvSpPr>
        <p:spPr/>
        <p:txBody>
          <a:bodyPr/>
          <a:lstStyle/>
          <a:p>
            <a:r>
              <a:rPr lang="es-ES" b="1" dirty="0"/>
              <a:t>DIAGNÓSTICO INTERNO.</a:t>
            </a:r>
            <a:endParaRPr lang="es-CO" b="1" dirty="0"/>
          </a:p>
        </p:txBody>
      </p:sp>
      <p:pic>
        <p:nvPicPr>
          <p:cNvPr id="1026" name="Picture 2" descr="Servicios | Lentes Púrpura">
            <a:extLst>
              <a:ext uri="{FF2B5EF4-FFF2-40B4-BE49-F238E27FC236}">
                <a16:creationId xmlns:a16="http://schemas.microsoft.com/office/drawing/2014/main" id="{29A1E749-A750-EF90-C0A8-57ABD9E1112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98134" y="1312219"/>
            <a:ext cx="8923866" cy="50039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112180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8CE42A3-F129-DF80-205A-2F8D1319EFE7}"/>
              </a:ext>
            </a:extLst>
          </p:cNvPr>
          <p:cNvSpPr txBox="1"/>
          <p:nvPr/>
        </p:nvSpPr>
        <p:spPr>
          <a:xfrm>
            <a:off x="2463800" y="389467"/>
            <a:ext cx="9271000" cy="1569660"/>
          </a:xfrm>
          <a:prstGeom prst="rect">
            <a:avLst/>
          </a:prstGeom>
          <a:noFill/>
        </p:spPr>
        <p:txBody>
          <a:bodyPr wrap="square" rtlCol="0">
            <a:spAutoFit/>
          </a:bodyPr>
          <a:lstStyle/>
          <a:p>
            <a:r>
              <a:rPr lang="es-ES" sz="4800" b="1" dirty="0"/>
              <a:t>MATRIZ DE EVALUACIÓN DEL FACTOR INTERNO (MEFI).</a:t>
            </a:r>
            <a:endParaRPr lang="es-CO" sz="4800" b="1" dirty="0"/>
          </a:p>
        </p:txBody>
      </p:sp>
      <p:sp>
        <p:nvSpPr>
          <p:cNvPr id="5" name="CuadroTexto 4">
            <a:extLst>
              <a:ext uri="{FF2B5EF4-FFF2-40B4-BE49-F238E27FC236}">
                <a16:creationId xmlns:a16="http://schemas.microsoft.com/office/drawing/2014/main" id="{581B1576-2337-7698-D242-ACC4FD90A893}"/>
              </a:ext>
            </a:extLst>
          </p:cNvPr>
          <p:cNvSpPr txBox="1"/>
          <p:nvPr/>
        </p:nvSpPr>
        <p:spPr>
          <a:xfrm>
            <a:off x="2650067" y="2463800"/>
            <a:ext cx="9203266" cy="2062103"/>
          </a:xfrm>
          <a:prstGeom prst="rect">
            <a:avLst/>
          </a:prstGeom>
          <a:noFill/>
        </p:spPr>
        <p:txBody>
          <a:bodyPr wrap="square" rtlCol="0">
            <a:spAutoFit/>
          </a:bodyPr>
          <a:lstStyle/>
          <a:p>
            <a:r>
              <a:rPr lang="es-ES" sz="2400" b="1" dirty="0"/>
              <a:t>HERRAMIENTA MATRICIAL  EN LA CUAL SE PRESENTAN LAS </a:t>
            </a:r>
            <a:r>
              <a:rPr lang="es-ES" sz="2800" b="1" dirty="0"/>
              <a:t>FORTALEZAS </a:t>
            </a:r>
            <a:r>
              <a:rPr lang="es-ES" sz="2400" b="1" dirty="0"/>
              <a:t>(VARIABLES INTERNAS QUE EJERCEN INFLUENCIA POSITIVA SOBRE LA ORGANIZACIÓN Y LAS </a:t>
            </a:r>
            <a:r>
              <a:rPr lang="es-ES" sz="2800" b="1" dirty="0"/>
              <a:t>DEBILIDADES </a:t>
            </a:r>
            <a:r>
              <a:rPr lang="es-ES" sz="2400" b="1" dirty="0"/>
              <a:t>(VARIABLES INTERNAS QUE EJERCEN INFLUENCIA NEGATIVA SOBRE LA ORGANIZACIÓN).</a:t>
            </a:r>
            <a:endParaRPr lang="es-CO" sz="2400" b="1" dirty="0"/>
          </a:p>
        </p:txBody>
      </p:sp>
    </p:spTree>
    <p:extLst>
      <p:ext uri="{BB962C8B-B14F-4D97-AF65-F5344CB8AC3E}">
        <p14:creationId xmlns:p14="http://schemas.microsoft.com/office/powerpoint/2010/main" val="226175419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815F61E-3624-40A6-2F4F-6E284D3A8135}"/>
              </a:ext>
            </a:extLst>
          </p:cNvPr>
          <p:cNvSpPr txBox="1"/>
          <p:nvPr/>
        </p:nvSpPr>
        <p:spPr>
          <a:xfrm>
            <a:off x="2311400" y="254000"/>
            <a:ext cx="9609667" cy="1754326"/>
          </a:xfrm>
          <a:prstGeom prst="rect">
            <a:avLst/>
          </a:prstGeom>
          <a:noFill/>
        </p:spPr>
        <p:txBody>
          <a:bodyPr wrap="square" rtlCol="0">
            <a:spAutoFit/>
          </a:bodyPr>
          <a:lstStyle/>
          <a:p>
            <a:r>
              <a:rPr lang="es-ES" sz="5400" b="1" dirty="0"/>
              <a:t>MATRIZ DE EVALUACIÓN DEL FACTOR EXTERNO (MEFE):</a:t>
            </a:r>
            <a:endParaRPr lang="es-CO" sz="5400" b="1" dirty="0"/>
          </a:p>
        </p:txBody>
      </p:sp>
      <p:sp>
        <p:nvSpPr>
          <p:cNvPr id="4" name="CuadroTexto 3">
            <a:extLst>
              <a:ext uri="{FF2B5EF4-FFF2-40B4-BE49-F238E27FC236}">
                <a16:creationId xmlns:a16="http://schemas.microsoft.com/office/drawing/2014/main" id="{89C7367D-8611-81C5-B310-C3011A9787D8}"/>
              </a:ext>
            </a:extLst>
          </p:cNvPr>
          <p:cNvSpPr txBox="1"/>
          <p:nvPr/>
        </p:nvSpPr>
        <p:spPr>
          <a:xfrm>
            <a:off x="2370667" y="2506133"/>
            <a:ext cx="9609667" cy="2923877"/>
          </a:xfrm>
          <a:prstGeom prst="rect">
            <a:avLst/>
          </a:prstGeom>
          <a:noFill/>
        </p:spPr>
        <p:txBody>
          <a:bodyPr wrap="square" rtlCol="0">
            <a:spAutoFit/>
          </a:bodyPr>
          <a:lstStyle/>
          <a:p>
            <a:r>
              <a:rPr lang="es-ES" sz="2400" b="1" dirty="0"/>
              <a:t>ES UNA HERRAMIENTA MATRICIAL EN LA CUAL SE PRESENTAN LAS </a:t>
            </a:r>
            <a:r>
              <a:rPr lang="es-ES" sz="3200" b="1" dirty="0"/>
              <a:t>OPORTUNIDADES </a:t>
            </a:r>
            <a:r>
              <a:rPr lang="es-ES" sz="2400" b="1" dirty="0"/>
              <a:t>(VARIABLES EXTERNAS QUE EJERCEN INFLUENCIA POSITIVA SOBRE LA ORGANIZACIÓN) Y LAS </a:t>
            </a:r>
            <a:r>
              <a:rPr lang="es-ES" sz="3200" b="1" dirty="0"/>
              <a:t>AMENAZAS </a:t>
            </a:r>
            <a:r>
              <a:rPr lang="es-ES" sz="2400" b="1" dirty="0"/>
              <a:t>(VARIABLES EXTERNAS QUE EJERCEN INFLUENCIA NEGATIVA SOBRE LA ORGANIZACIÓN) , LA QUE MEDIANTE UN PROCESO SE ENCUENTRA UN RESULTADO QUE REPRESENTA LA SITUACIÓN ACTUAL DE LA ORGANIZACIÓN.</a:t>
            </a:r>
            <a:endParaRPr lang="es-CO" sz="2400" b="1" dirty="0"/>
          </a:p>
        </p:txBody>
      </p:sp>
    </p:spTree>
    <p:extLst>
      <p:ext uri="{BB962C8B-B14F-4D97-AF65-F5344CB8AC3E}">
        <p14:creationId xmlns:p14="http://schemas.microsoft.com/office/powerpoint/2010/main" val="1090904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D7B2A6-2C69-4A0E-B09E-80E7271BB074}"/>
              </a:ext>
            </a:extLst>
          </p:cNvPr>
          <p:cNvSpPr>
            <a:spLocks noGrp="1"/>
          </p:cNvSpPr>
          <p:nvPr>
            <p:ph type="title"/>
          </p:nvPr>
        </p:nvSpPr>
        <p:spPr>
          <a:xfrm>
            <a:off x="2121091" y="363071"/>
            <a:ext cx="9847995" cy="739589"/>
          </a:xfrm>
        </p:spPr>
        <p:txBody>
          <a:bodyPr/>
          <a:lstStyle/>
          <a:p>
            <a:pPr algn="ctr"/>
            <a:r>
              <a:rPr lang="es-ES" b="1" dirty="0"/>
              <a:t>DEFINICION</a:t>
            </a:r>
            <a:endParaRPr lang="es-CO" b="1" dirty="0"/>
          </a:p>
        </p:txBody>
      </p:sp>
      <p:sp>
        <p:nvSpPr>
          <p:cNvPr id="3" name="Marcador de contenido 2">
            <a:extLst>
              <a:ext uri="{FF2B5EF4-FFF2-40B4-BE49-F238E27FC236}">
                <a16:creationId xmlns:a16="http://schemas.microsoft.com/office/drawing/2014/main" id="{6FEAD7D2-A076-4D62-9F8A-4692FD15F1B2}"/>
              </a:ext>
            </a:extLst>
          </p:cNvPr>
          <p:cNvSpPr>
            <a:spLocks noGrp="1"/>
          </p:cNvSpPr>
          <p:nvPr>
            <p:ph idx="1"/>
          </p:nvPr>
        </p:nvSpPr>
        <p:spPr>
          <a:xfrm>
            <a:off x="2121091" y="1346200"/>
            <a:ext cx="9847997" cy="5336988"/>
          </a:xfrm>
        </p:spPr>
        <p:txBody>
          <a:bodyPr/>
          <a:lstStyle/>
          <a:p>
            <a:pPr marL="0" indent="0" algn="just">
              <a:buNone/>
            </a:pPr>
            <a:r>
              <a:rPr lang="es-ES" sz="2400" dirty="0"/>
              <a:t>La planeación estratégica es un proceso que permite establecer los objetivos y la dirección general de una organización a largo plazo.</a:t>
            </a:r>
          </a:p>
          <a:p>
            <a:pPr marL="0" indent="0" algn="just">
              <a:buNone/>
            </a:pPr>
            <a:endParaRPr lang="es-ES" sz="2400" dirty="0"/>
          </a:p>
          <a:p>
            <a:pPr marL="0" indent="0" algn="just">
              <a:buNone/>
            </a:pPr>
            <a:r>
              <a:rPr lang="es-ES" sz="2400" dirty="0"/>
              <a:t>Un plan estratégico es básicamente un documento “mapa” que te guía hacia el éxito de tu Organización a largo plazo. Este plan te ayudará a establecer metas claras y específicas, también a identificar los recursos que necesites y a desarrollar estrategias para alcanzar tus objetivos.</a:t>
            </a:r>
          </a:p>
          <a:p>
            <a:pPr marL="0" indent="0" algn="just">
              <a:buNone/>
            </a:pPr>
            <a:endParaRPr lang="es-ES" sz="2400" dirty="0"/>
          </a:p>
          <a:p>
            <a:pPr marL="0" indent="0" algn="just">
              <a:buNone/>
            </a:pPr>
            <a:r>
              <a:rPr lang="es-ES" sz="2400" dirty="0"/>
              <a:t>Un plan estratégico no es algo que se elabora una vez y luego se deja en un cajón. Por el contrario, es un documento vivo que debe ser actualizado y revisado regularmente para garantizar que siga siendo relevante, efectivo y que siga en línea con tus objetivos a largo plazo.</a:t>
            </a:r>
          </a:p>
          <a:p>
            <a:pPr marL="0" indent="0">
              <a:buNone/>
            </a:pPr>
            <a:endParaRPr lang="es-ES" dirty="0"/>
          </a:p>
          <a:p>
            <a:pPr marL="0" indent="0">
              <a:buNone/>
            </a:pPr>
            <a:endParaRPr lang="es-ES" dirty="0"/>
          </a:p>
        </p:txBody>
      </p:sp>
    </p:spTree>
    <p:extLst>
      <p:ext uri="{BB962C8B-B14F-4D97-AF65-F5344CB8AC3E}">
        <p14:creationId xmlns:p14="http://schemas.microsoft.com/office/powerpoint/2010/main" val="75597135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F9A70812-DEC5-1138-1A78-D2DEAD2F35E6}"/>
              </a:ext>
            </a:extLst>
          </p:cNvPr>
          <p:cNvSpPr txBox="1"/>
          <p:nvPr/>
        </p:nvSpPr>
        <p:spPr>
          <a:xfrm>
            <a:off x="2328333" y="635000"/>
            <a:ext cx="9592734" cy="2677656"/>
          </a:xfrm>
          <a:prstGeom prst="rect">
            <a:avLst/>
          </a:prstGeom>
          <a:noFill/>
        </p:spPr>
        <p:txBody>
          <a:bodyPr wrap="square" rtlCol="0">
            <a:spAutoFit/>
          </a:bodyPr>
          <a:lstStyle/>
          <a:p>
            <a:r>
              <a:rPr lang="es-ES" sz="2400" b="1" dirty="0"/>
              <a:t>SE ASIGNA UNA PONDERACIÓN ENTRE 0.0 (SIN IMPORTANCIA) Y 1.0 (MUY IMPORTANTE) Y UNA CLASIFICACIÓN DE:</a:t>
            </a:r>
          </a:p>
          <a:p>
            <a:endParaRPr lang="es-ES" sz="2400" b="1" dirty="0"/>
          </a:p>
          <a:p>
            <a:r>
              <a:rPr lang="es-ES" sz="2400" b="1" dirty="0"/>
              <a:t>1 (AMENAZA IMPORTANTE).</a:t>
            </a:r>
          </a:p>
          <a:p>
            <a:r>
              <a:rPr lang="es-ES" sz="2400" b="1" dirty="0"/>
              <a:t>2 (AMENAZA MENOR).</a:t>
            </a:r>
          </a:p>
          <a:p>
            <a:r>
              <a:rPr lang="es-ES" sz="2400" b="1" dirty="0"/>
              <a:t>3 (OPORTUNIDAD MENOR) Y</a:t>
            </a:r>
          </a:p>
          <a:p>
            <a:r>
              <a:rPr lang="es-ES" sz="2400" b="1" dirty="0"/>
              <a:t>4 (OPORTUNIDAD MAYOR)</a:t>
            </a:r>
            <a:endParaRPr lang="es-CO" sz="2400" b="1" dirty="0"/>
          </a:p>
        </p:txBody>
      </p:sp>
    </p:spTree>
    <p:extLst>
      <p:ext uri="{BB962C8B-B14F-4D97-AF65-F5344CB8AC3E}">
        <p14:creationId xmlns:p14="http://schemas.microsoft.com/office/powerpoint/2010/main" val="42918701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A41BC5F-409C-728C-3F7F-C43E6C7B51D7}"/>
              </a:ext>
            </a:extLst>
          </p:cNvPr>
          <p:cNvSpPr>
            <a:spLocks noGrp="1"/>
          </p:cNvSpPr>
          <p:nvPr>
            <p:ph type="title"/>
          </p:nvPr>
        </p:nvSpPr>
        <p:spPr/>
        <p:txBody>
          <a:bodyPr/>
          <a:lstStyle/>
          <a:p>
            <a:r>
              <a:rPr lang="es-ES" sz="6000" b="1" dirty="0"/>
              <a:t>ANÁLISIS DOFA.</a:t>
            </a:r>
            <a:endParaRPr lang="es-CO" b="1" dirty="0"/>
          </a:p>
        </p:txBody>
      </p:sp>
      <p:pic>
        <p:nvPicPr>
          <p:cNvPr id="2050" name="Picture 2" descr="Matriz DOFA: ¿Qué es y cómo hacer el análisis? | Elenas">
            <a:extLst>
              <a:ext uri="{FF2B5EF4-FFF2-40B4-BE49-F238E27FC236}">
                <a16:creationId xmlns:a16="http://schemas.microsoft.com/office/drawing/2014/main" id="{A439B522-C59D-1EE9-3C96-E96DFFCB009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328333" y="1261939"/>
            <a:ext cx="8576733" cy="51811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40066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2CDA27DF-C6D0-8720-6169-9C05F8B80BFF}"/>
              </a:ext>
            </a:extLst>
          </p:cNvPr>
          <p:cNvSpPr txBox="1"/>
          <p:nvPr/>
        </p:nvSpPr>
        <p:spPr>
          <a:xfrm>
            <a:off x="2243667" y="448733"/>
            <a:ext cx="9736666" cy="4154984"/>
          </a:xfrm>
          <a:prstGeom prst="rect">
            <a:avLst/>
          </a:prstGeom>
          <a:noFill/>
        </p:spPr>
        <p:txBody>
          <a:bodyPr wrap="square" rtlCol="0">
            <a:spAutoFit/>
          </a:bodyPr>
          <a:lstStyle/>
          <a:p>
            <a:r>
              <a:rPr lang="es-ES" sz="2400" b="1" dirty="0"/>
              <a:t>UNA VEZ OBTENIDOS LOS </a:t>
            </a:r>
            <a:r>
              <a:rPr lang="es-ES" sz="2800" b="1" dirty="0"/>
              <a:t>DIAGNÓSTICOS EXTERNO E INTERNO, </a:t>
            </a:r>
            <a:r>
              <a:rPr lang="es-ES" sz="2400" b="1" dirty="0"/>
              <a:t>DEBEN RELACIONARSE  CON EL FIN DE IDENTIFICAR LAS FUTURAS ACCIONES QUE DEBE EMPRENDER LA ORGANIZACIÓN PARA MEJORAR LA SITUACIÓN ENCONTRADA.</a:t>
            </a:r>
          </a:p>
          <a:p>
            <a:endParaRPr lang="es-ES" sz="2400" b="1" dirty="0"/>
          </a:p>
          <a:p>
            <a:r>
              <a:rPr lang="es-ES" sz="2800" b="1" dirty="0"/>
              <a:t>CRUCE EXTERNO-INTERNO </a:t>
            </a:r>
            <a:r>
              <a:rPr lang="es-ES" sz="2400" b="1" dirty="0"/>
              <a:t>SE HACE MEDIANTE LA UTILIZACIÓN DE LA </a:t>
            </a:r>
            <a:r>
              <a:rPr lang="es-ES" sz="3200" b="1" dirty="0"/>
              <a:t>MATRIZ DOFA –FODA- (DEBILIDADES, OPORTUNIDADES, FORTALEZAS Y AMENAZAS) </a:t>
            </a:r>
            <a:r>
              <a:rPr lang="es-ES" sz="2400" b="1" dirty="0"/>
              <a:t>QUE RELACIONA LAS DIFERENTES VARIABLES CLASIFICADAS EN ESTAS CUATRO CATEGORÍAS, PERO DE UNA MANERA PRIORIZADA.</a:t>
            </a:r>
            <a:endParaRPr lang="es-CO" sz="2800" b="1" dirty="0"/>
          </a:p>
        </p:txBody>
      </p:sp>
    </p:spTree>
    <p:extLst>
      <p:ext uri="{BB962C8B-B14F-4D97-AF65-F5344CB8AC3E}">
        <p14:creationId xmlns:p14="http://schemas.microsoft.com/office/powerpoint/2010/main" val="11630084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CB4415AE-A38F-80A7-914C-5E1BBD2ECADB}"/>
              </a:ext>
            </a:extLst>
          </p:cNvPr>
          <p:cNvGraphicFramePr>
            <a:graphicFrameLocks noGrp="1"/>
          </p:cNvGraphicFramePr>
          <p:nvPr>
            <p:extLst>
              <p:ext uri="{D42A27DB-BD31-4B8C-83A1-F6EECF244321}">
                <p14:modId xmlns:p14="http://schemas.microsoft.com/office/powerpoint/2010/main" val="2380559089"/>
              </p:ext>
            </p:extLst>
          </p:nvPr>
        </p:nvGraphicFramePr>
        <p:xfrm>
          <a:off x="2032000" y="719666"/>
          <a:ext cx="9829800" cy="5249336"/>
        </p:xfrm>
        <a:graphic>
          <a:graphicData uri="http://schemas.openxmlformats.org/drawingml/2006/table">
            <a:tbl>
              <a:tblPr firstRow="1" bandRow="1">
                <a:tableStyleId>{5C22544A-7EE6-4342-B048-85BDC9FD1C3A}</a:tableStyleId>
              </a:tblPr>
              <a:tblGrid>
                <a:gridCol w="4914900">
                  <a:extLst>
                    <a:ext uri="{9D8B030D-6E8A-4147-A177-3AD203B41FA5}">
                      <a16:colId xmlns:a16="http://schemas.microsoft.com/office/drawing/2014/main" val="3377892473"/>
                    </a:ext>
                  </a:extLst>
                </a:gridCol>
                <a:gridCol w="4914900">
                  <a:extLst>
                    <a:ext uri="{9D8B030D-6E8A-4147-A177-3AD203B41FA5}">
                      <a16:colId xmlns:a16="http://schemas.microsoft.com/office/drawing/2014/main" val="1887078729"/>
                    </a:ext>
                  </a:extLst>
                </a:gridCol>
              </a:tblGrid>
              <a:tr h="1312334">
                <a:tc>
                  <a:txBody>
                    <a:bodyPr/>
                    <a:lstStyle/>
                    <a:p>
                      <a:pPr algn="ctr"/>
                      <a:endParaRPr lang="es-ES" sz="2400" b="1" dirty="0">
                        <a:solidFill>
                          <a:schemeClr val="tx1"/>
                        </a:solidFill>
                      </a:endParaRPr>
                    </a:p>
                    <a:p>
                      <a:pPr algn="ctr"/>
                      <a:r>
                        <a:rPr lang="es-ES" sz="2400" b="1" dirty="0">
                          <a:solidFill>
                            <a:schemeClr val="tx1"/>
                          </a:solidFill>
                        </a:rPr>
                        <a:t>OPORTUNIDADES</a:t>
                      </a:r>
                      <a:endParaRPr lang="es-CO" sz="2400" b="1" dirty="0">
                        <a:solidFill>
                          <a:schemeClr val="tx1"/>
                        </a:solidFill>
                      </a:endParaRPr>
                    </a:p>
                  </a:txBody>
                  <a:tcPr/>
                </a:tc>
                <a:tc>
                  <a:txBody>
                    <a:bodyPr/>
                    <a:lstStyle/>
                    <a:p>
                      <a:pPr algn="ctr"/>
                      <a:endParaRPr lang="es-ES" sz="2400" b="1" dirty="0">
                        <a:solidFill>
                          <a:schemeClr val="tx1"/>
                        </a:solidFill>
                      </a:endParaRPr>
                    </a:p>
                    <a:p>
                      <a:pPr algn="ctr"/>
                      <a:r>
                        <a:rPr lang="es-ES" sz="2400" b="1" dirty="0">
                          <a:solidFill>
                            <a:schemeClr val="tx1"/>
                          </a:solidFill>
                        </a:rPr>
                        <a:t>AMENAZAS</a:t>
                      </a:r>
                      <a:endParaRPr lang="es-CO" sz="2400" b="1" dirty="0">
                        <a:solidFill>
                          <a:schemeClr val="tx1"/>
                        </a:solidFill>
                      </a:endParaRPr>
                    </a:p>
                  </a:txBody>
                  <a:tcPr/>
                </a:tc>
                <a:extLst>
                  <a:ext uri="{0D108BD9-81ED-4DB2-BD59-A6C34878D82A}">
                    <a16:rowId xmlns:a16="http://schemas.microsoft.com/office/drawing/2014/main" val="2748045724"/>
                  </a:ext>
                </a:extLst>
              </a:tr>
              <a:tr h="1312334">
                <a:tc>
                  <a:txBody>
                    <a:bodyPr/>
                    <a:lstStyle/>
                    <a:p>
                      <a:pPr algn="ctr"/>
                      <a:r>
                        <a:rPr lang="es-ES" sz="2000" b="1" dirty="0">
                          <a:solidFill>
                            <a:schemeClr val="tx1"/>
                          </a:solidFill>
                        </a:rPr>
                        <a:t>ENUMERAR OPORTUNIDADES CLAVES</a:t>
                      </a:r>
                      <a:endParaRPr lang="es-CO" b="1" dirty="0">
                        <a:solidFill>
                          <a:schemeClr val="tx1"/>
                        </a:solidFill>
                      </a:endParaRPr>
                    </a:p>
                  </a:txBody>
                  <a:tcPr/>
                </a:tc>
                <a:tc>
                  <a:txBody>
                    <a:bodyPr/>
                    <a:lstStyle/>
                    <a:p>
                      <a:pPr algn="ctr"/>
                      <a:r>
                        <a:rPr lang="es-ES" sz="2000" b="1" dirty="0">
                          <a:solidFill>
                            <a:schemeClr val="tx1"/>
                          </a:solidFill>
                        </a:rPr>
                        <a:t>ENUMERAR AMENAZAS CLAVES</a:t>
                      </a:r>
                      <a:endParaRPr lang="es-CO" sz="2000" b="1" dirty="0">
                        <a:solidFill>
                          <a:schemeClr val="tx1"/>
                        </a:solidFill>
                      </a:endParaRPr>
                    </a:p>
                  </a:txBody>
                  <a:tcPr/>
                </a:tc>
                <a:extLst>
                  <a:ext uri="{0D108BD9-81ED-4DB2-BD59-A6C34878D82A}">
                    <a16:rowId xmlns:a16="http://schemas.microsoft.com/office/drawing/2014/main" val="1542056113"/>
                  </a:ext>
                </a:extLst>
              </a:tr>
              <a:tr h="1312334">
                <a:tc>
                  <a:txBody>
                    <a:bodyPr/>
                    <a:lstStyle/>
                    <a:p>
                      <a:pPr algn="ctr"/>
                      <a:r>
                        <a:rPr lang="es-ES" sz="2400" b="1" dirty="0">
                          <a:solidFill>
                            <a:schemeClr val="tx1"/>
                          </a:solidFill>
                        </a:rPr>
                        <a:t>FORTALEZAS</a:t>
                      </a:r>
                      <a:endParaRPr lang="es-CO" sz="2400" b="1" dirty="0">
                        <a:solidFill>
                          <a:schemeClr val="tx1"/>
                        </a:solidFill>
                      </a:endParaRPr>
                    </a:p>
                  </a:txBody>
                  <a:tcPr/>
                </a:tc>
                <a:tc>
                  <a:txBody>
                    <a:bodyPr/>
                    <a:lstStyle/>
                    <a:p>
                      <a:pPr algn="ctr"/>
                      <a:r>
                        <a:rPr lang="es-ES" sz="2400" b="1" dirty="0">
                          <a:solidFill>
                            <a:schemeClr val="tx1"/>
                          </a:solidFill>
                        </a:rPr>
                        <a:t>DEBILIDADES</a:t>
                      </a:r>
                      <a:endParaRPr lang="es-CO" sz="2400" b="1" dirty="0">
                        <a:solidFill>
                          <a:schemeClr val="tx1"/>
                        </a:solidFill>
                      </a:endParaRPr>
                    </a:p>
                  </a:txBody>
                  <a:tcPr/>
                </a:tc>
                <a:extLst>
                  <a:ext uri="{0D108BD9-81ED-4DB2-BD59-A6C34878D82A}">
                    <a16:rowId xmlns:a16="http://schemas.microsoft.com/office/drawing/2014/main" val="3616721333"/>
                  </a:ext>
                </a:extLst>
              </a:tr>
              <a:tr h="1312334">
                <a:tc>
                  <a:txBody>
                    <a:bodyPr/>
                    <a:lstStyle/>
                    <a:p>
                      <a:pPr algn="ctr"/>
                      <a:r>
                        <a:rPr lang="es-ES" sz="2000" b="1" dirty="0">
                          <a:solidFill>
                            <a:schemeClr val="tx1"/>
                          </a:solidFill>
                        </a:rPr>
                        <a:t>ENUMERAR FORTALEZAS CLAVES</a:t>
                      </a:r>
                      <a:endParaRPr lang="es-CO" sz="2000" b="1" dirty="0">
                        <a:solidFill>
                          <a:schemeClr val="tx1"/>
                        </a:solidFill>
                      </a:endParaRPr>
                    </a:p>
                  </a:txBody>
                  <a:tcPr/>
                </a:tc>
                <a:tc>
                  <a:txBody>
                    <a:bodyPr/>
                    <a:lstStyle/>
                    <a:p>
                      <a:pPr algn="ctr"/>
                      <a:r>
                        <a:rPr lang="es-ES" sz="2000" b="1" dirty="0">
                          <a:solidFill>
                            <a:schemeClr val="tx1"/>
                          </a:solidFill>
                        </a:rPr>
                        <a:t>ENUMERAR DEBILIDADES CLAVES</a:t>
                      </a:r>
                      <a:endParaRPr lang="es-CO" sz="2000" b="1" dirty="0">
                        <a:solidFill>
                          <a:schemeClr val="tx1"/>
                        </a:solidFill>
                      </a:endParaRPr>
                    </a:p>
                  </a:txBody>
                  <a:tcPr/>
                </a:tc>
                <a:extLst>
                  <a:ext uri="{0D108BD9-81ED-4DB2-BD59-A6C34878D82A}">
                    <a16:rowId xmlns:a16="http://schemas.microsoft.com/office/drawing/2014/main" val="384579270"/>
                  </a:ext>
                </a:extLst>
              </a:tr>
            </a:tbl>
          </a:graphicData>
        </a:graphic>
      </p:graphicFrame>
    </p:spTree>
    <p:extLst>
      <p:ext uri="{BB962C8B-B14F-4D97-AF65-F5344CB8AC3E}">
        <p14:creationId xmlns:p14="http://schemas.microsoft.com/office/powerpoint/2010/main" val="28900206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5F3EE674-3856-E37B-ED01-6EE36A1C0C71}"/>
              </a:ext>
            </a:extLst>
          </p:cNvPr>
          <p:cNvSpPr txBox="1"/>
          <p:nvPr/>
        </p:nvSpPr>
        <p:spPr>
          <a:xfrm>
            <a:off x="2353733" y="448733"/>
            <a:ext cx="9702800" cy="4031873"/>
          </a:xfrm>
          <a:prstGeom prst="rect">
            <a:avLst/>
          </a:prstGeom>
          <a:noFill/>
        </p:spPr>
        <p:txBody>
          <a:bodyPr wrap="square" rtlCol="0">
            <a:spAutoFit/>
          </a:bodyPr>
          <a:lstStyle/>
          <a:p>
            <a:r>
              <a:rPr lang="es-ES" sz="2400" b="1" dirty="0"/>
              <a:t>PARA EL RESULTADO DEL ANÁLISIS, ES NECESARIO UTILIZAR VARIAS MATRICES.</a:t>
            </a:r>
          </a:p>
          <a:p>
            <a:endParaRPr lang="es-ES" sz="2400" b="1" dirty="0"/>
          </a:p>
          <a:p>
            <a:r>
              <a:rPr lang="es-ES" sz="2400" b="1" dirty="0"/>
              <a:t>CON ÉSTA, QUE ES UNA SIMPLE HERRAMIENTA DE RESUMEN CON EL FIN DE VISUALIZAR TODO EL DIAGNÓSTICO EN UNA SOLA MATRIZ.</a:t>
            </a:r>
          </a:p>
          <a:p>
            <a:endParaRPr lang="es-ES" sz="2400" b="1" dirty="0"/>
          </a:p>
          <a:p>
            <a:r>
              <a:rPr lang="es-ES" sz="2800" b="1" dirty="0"/>
              <a:t>SE LISTARÁ, SIN IMPORTANCIA EL TIPO DE FACTOR O CAPACIDAD, SEGÚN SEA EL CASO, TODAS LAS VARIABLES RESULTADO DEL DIAGNÓSTICO ESTRATÉGICO DE LA ORGANIZACIÓN.</a:t>
            </a:r>
            <a:endParaRPr lang="es-CO" sz="2800" b="1" dirty="0"/>
          </a:p>
        </p:txBody>
      </p:sp>
    </p:spTree>
    <p:extLst>
      <p:ext uri="{BB962C8B-B14F-4D97-AF65-F5344CB8AC3E}">
        <p14:creationId xmlns:p14="http://schemas.microsoft.com/office/powerpoint/2010/main" val="15321897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413758E9-6AF2-A367-5267-E8FF19C0CCBF}"/>
              </a:ext>
            </a:extLst>
          </p:cNvPr>
          <p:cNvSpPr txBox="1"/>
          <p:nvPr/>
        </p:nvSpPr>
        <p:spPr>
          <a:xfrm>
            <a:off x="2235200" y="499533"/>
            <a:ext cx="9448800" cy="1938992"/>
          </a:xfrm>
          <a:prstGeom prst="rect">
            <a:avLst/>
          </a:prstGeom>
          <a:noFill/>
        </p:spPr>
        <p:txBody>
          <a:bodyPr wrap="square" rtlCol="0">
            <a:spAutoFit/>
          </a:bodyPr>
          <a:lstStyle/>
          <a:p>
            <a:r>
              <a:rPr lang="es-ES" sz="2400" b="1" dirty="0"/>
              <a:t>DESPUÉS DE LO ANTERIOR, SE DEBN LISTAR LAS FORTALEZAS, OPORTUNIDADES, DEBILIDADES Y AMENAZAS, EN ORDEN SEGÚN EL GRADO DE IMPACTO, LO CUAL SE TOMA DE LA MATRIZ POAM EN EL CASO DEL DIAGNÓSTICO EXTERNO Y DE LA MATRIZ PCI , PARA EL CASO DEL DIAGNÓSTICO INTERNO.</a:t>
            </a:r>
            <a:endParaRPr lang="es-CO" sz="2400" b="1" dirty="0"/>
          </a:p>
        </p:txBody>
      </p:sp>
    </p:spTree>
    <p:extLst>
      <p:ext uri="{BB962C8B-B14F-4D97-AF65-F5344CB8AC3E}">
        <p14:creationId xmlns:p14="http://schemas.microsoft.com/office/powerpoint/2010/main" val="1659534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3">
            <a:extLst>
              <a:ext uri="{FF2B5EF4-FFF2-40B4-BE49-F238E27FC236}">
                <a16:creationId xmlns:a16="http://schemas.microsoft.com/office/drawing/2014/main" id="{ADDA08FD-D67C-D78C-964C-297ED154DB61}"/>
              </a:ext>
            </a:extLst>
          </p:cNvPr>
          <p:cNvGraphicFramePr>
            <a:graphicFrameLocks noGrp="1"/>
          </p:cNvGraphicFramePr>
          <p:nvPr/>
        </p:nvGraphicFramePr>
        <p:xfrm>
          <a:off x="2031999" y="719665"/>
          <a:ext cx="9897530" cy="4613910"/>
        </p:xfrm>
        <a:graphic>
          <a:graphicData uri="http://schemas.openxmlformats.org/drawingml/2006/table">
            <a:tbl>
              <a:tblPr firstRow="1" bandRow="1">
                <a:tableStyleId>{5C22544A-7EE6-4342-B048-85BDC9FD1C3A}</a:tableStyleId>
              </a:tblPr>
              <a:tblGrid>
                <a:gridCol w="989753">
                  <a:extLst>
                    <a:ext uri="{9D8B030D-6E8A-4147-A177-3AD203B41FA5}">
                      <a16:colId xmlns:a16="http://schemas.microsoft.com/office/drawing/2014/main" val="2475107462"/>
                    </a:ext>
                  </a:extLst>
                </a:gridCol>
                <a:gridCol w="989753">
                  <a:extLst>
                    <a:ext uri="{9D8B030D-6E8A-4147-A177-3AD203B41FA5}">
                      <a16:colId xmlns:a16="http://schemas.microsoft.com/office/drawing/2014/main" val="1835643613"/>
                    </a:ext>
                  </a:extLst>
                </a:gridCol>
                <a:gridCol w="989753">
                  <a:extLst>
                    <a:ext uri="{9D8B030D-6E8A-4147-A177-3AD203B41FA5}">
                      <a16:colId xmlns:a16="http://schemas.microsoft.com/office/drawing/2014/main" val="3287016826"/>
                    </a:ext>
                  </a:extLst>
                </a:gridCol>
                <a:gridCol w="989753">
                  <a:extLst>
                    <a:ext uri="{9D8B030D-6E8A-4147-A177-3AD203B41FA5}">
                      <a16:colId xmlns:a16="http://schemas.microsoft.com/office/drawing/2014/main" val="3186881115"/>
                    </a:ext>
                  </a:extLst>
                </a:gridCol>
                <a:gridCol w="989753">
                  <a:extLst>
                    <a:ext uri="{9D8B030D-6E8A-4147-A177-3AD203B41FA5}">
                      <a16:colId xmlns:a16="http://schemas.microsoft.com/office/drawing/2014/main" val="1619050590"/>
                    </a:ext>
                  </a:extLst>
                </a:gridCol>
                <a:gridCol w="989753">
                  <a:extLst>
                    <a:ext uri="{9D8B030D-6E8A-4147-A177-3AD203B41FA5}">
                      <a16:colId xmlns:a16="http://schemas.microsoft.com/office/drawing/2014/main" val="675623990"/>
                    </a:ext>
                  </a:extLst>
                </a:gridCol>
                <a:gridCol w="989753">
                  <a:extLst>
                    <a:ext uri="{9D8B030D-6E8A-4147-A177-3AD203B41FA5}">
                      <a16:colId xmlns:a16="http://schemas.microsoft.com/office/drawing/2014/main" val="2202640103"/>
                    </a:ext>
                  </a:extLst>
                </a:gridCol>
                <a:gridCol w="989753">
                  <a:extLst>
                    <a:ext uri="{9D8B030D-6E8A-4147-A177-3AD203B41FA5}">
                      <a16:colId xmlns:a16="http://schemas.microsoft.com/office/drawing/2014/main" val="4278821443"/>
                    </a:ext>
                  </a:extLst>
                </a:gridCol>
                <a:gridCol w="989753">
                  <a:extLst>
                    <a:ext uri="{9D8B030D-6E8A-4147-A177-3AD203B41FA5}">
                      <a16:colId xmlns:a16="http://schemas.microsoft.com/office/drawing/2014/main" val="1325515536"/>
                    </a:ext>
                  </a:extLst>
                </a:gridCol>
                <a:gridCol w="989753">
                  <a:extLst>
                    <a:ext uri="{9D8B030D-6E8A-4147-A177-3AD203B41FA5}">
                      <a16:colId xmlns:a16="http://schemas.microsoft.com/office/drawing/2014/main" val="2020321297"/>
                    </a:ext>
                  </a:extLst>
                </a:gridCol>
              </a:tblGrid>
              <a:tr h="657225">
                <a:tc>
                  <a:txBody>
                    <a:bodyPr/>
                    <a:lstStyle/>
                    <a:p>
                      <a:r>
                        <a:rPr lang="es-ES" sz="1050" dirty="0">
                          <a:solidFill>
                            <a:schemeClr val="tx1"/>
                          </a:solidFill>
                        </a:rPr>
                        <a:t>CALIFICACION</a:t>
                      </a:r>
                    </a:p>
                    <a:p>
                      <a:endParaRPr lang="es-ES" sz="1050" dirty="0">
                        <a:solidFill>
                          <a:schemeClr val="tx1"/>
                        </a:solidFill>
                      </a:endParaRPr>
                    </a:p>
                    <a:p>
                      <a:r>
                        <a:rPr lang="es-ES" sz="1050" dirty="0">
                          <a:solidFill>
                            <a:schemeClr val="tx1"/>
                          </a:solidFill>
                        </a:rPr>
                        <a:t>FACTORES</a:t>
                      </a:r>
                      <a:endParaRPr lang="es-CO" sz="1400" dirty="0">
                        <a:solidFill>
                          <a:schemeClr val="tx1"/>
                        </a:solidFill>
                      </a:endParaRPr>
                    </a:p>
                  </a:txBody>
                  <a:tcPr/>
                </a:tc>
                <a:tc>
                  <a:txBody>
                    <a:bodyPr/>
                    <a:lstStyle/>
                    <a:p>
                      <a:r>
                        <a:rPr lang="es-ES" dirty="0">
                          <a:solidFill>
                            <a:schemeClr val="tx1"/>
                          </a:solidFill>
                        </a:rPr>
                        <a:t>GRADO</a:t>
                      </a:r>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r>
                        <a:rPr lang="es-ES" dirty="0">
                          <a:solidFill>
                            <a:schemeClr val="tx1"/>
                          </a:solidFill>
                        </a:rPr>
                        <a:t>GRADO</a:t>
                      </a:r>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r>
                        <a:rPr lang="es-ES" sz="1600" dirty="0">
                          <a:solidFill>
                            <a:schemeClr val="tx1"/>
                          </a:solidFill>
                        </a:rPr>
                        <a:t>IMPACTO</a:t>
                      </a:r>
                      <a:endParaRPr lang="es-CO" sz="1600"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extLst>
                  <a:ext uri="{0D108BD9-81ED-4DB2-BD59-A6C34878D82A}">
                    <a16:rowId xmlns:a16="http://schemas.microsoft.com/office/drawing/2014/main" val="66105652"/>
                  </a:ext>
                </a:extLst>
              </a:tr>
              <a:tr h="657225">
                <a:tc>
                  <a:txBody>
                    <a:bodyPr/>
                    <a:lstStyle/>
                    <a:p>
                      <a:endParaRPr lang="es-CO" dirty="0">
                        <a:solidFill>
                          <a:schemeClr val="tx1"/>
                        </a:solidFill>
                      </a:endParaRPr>
                    </a:p>
                  </a:txBody>
                  <a:tcPr/>
                </a:tc>
                <a:tc>
                  <a:txBody>
                    <a:bodyPr/>
                    <a:lstStyle/>
                    <a:p>
                      <a:r>
                        <a:rPr lang="es-ES" sz="1200" b="1" dirty="0">
                          <a:solidFill>
                            <a:schemeClr val="tx1"/>
                          </a:solidFill>
                        </a:rPr>
                        <a:t>AMENAZAS</a:t>
                      </a:r>
                    </a:p>
                    <a:p>
                      <a:endParaRPr lang="es-ES" sz="1200" b="1" dirty="0">
                        <a:solidFill>
                          <a:schemeClr val="tx1"/>
                        </a:solidFill>
                      </a:endParaRPr>
                    </a:p>
                    <a:p>
                      <a:r>
                        <a:rPr lang="es-ES" sz="1400" b="1" dirty="0">
                          <a:solidFill>
                            <a:schemeClr val="tx1"/>
                          </a:solidFill>
                        </a:rPr>
                        <a:t>ALTO</a:t>
                      </a:r>
                      <a:endParaRPr lang="es-CO" sz="1400" b="1" dirty="0">
                        <a:solidFill>
                          <a:schemeClr val="tx1"/>
                        </a:solidFill>
                      </a:endParaRPr>
                    </a:p>
                  </a:txBody>
                  <a:tcPr/>
                </a:tc>
                <a:tc>
                  <a:txBody>
                    <a:bodyPr/>
                    <a:lstStyle/>
                    <a:p>
                      <a:endParaRPr lang="es-ES" dirty="0">
                        <a:solidFill>
                          <a:schemeClr val="tx1"/>
                        </a:solidFill>
                      </a:endParaRPr>
                    </a:p>
                    <a:p>
                      <a:r>
                        <a:rPr lang="es-CO" sz="1400" b="1" dirty="0">
                          <a:solidFill>
                            <a:schemeClr val="tx1"/>
                          </a:solidFill>
                        </a:rPr>
                        <a:t>MEDIO</a:t>
                      </a:r>
                    </a:p>
                  </a:txBody>
                  <a:tcPr/>
                </a:tc>
                <a:tc>
                  <a:txBody>
                    <a:bodyPr/>
                    <a:lstStyle/>
                    <a:p>
                      <a:endParaRPr lang="es-ES" dirty="0">
                        <a:solidFill>
                          <a:schemeClr val="tx1"/>
                        </a:solidFill>
                      </a:endParaRPr>
                    </a:p>
                    <a:p>
                      <a:r>
                        <a:rPr lang="es-CO" sz="1400" b="1" dirty="0">
                          <a:solidFill>
                            <a:schemeClr val="tx1"/>
                          </a:solidFill>
                        </a:rPr>
                        <a:t>BAJO</a:t>
                      </a:r>
                    </a:p>
                  </a:txBody>
                  <a:tcPr/>
                </a:tc>
                <a:tc>
                  <a:txBody>
                    <a:bodyPr/>
                    <a:lstStyle/>
                    <a:p>
                      <a:r>
                        <a:rPr lang="es-ES" sz="1200" b="1" dirty="0">
                          <a:solidFill>
                            <a:schemeClr val="tx1"/>
                          </a:solidFill>
                        </a:rPr>
                        <a:t>OPORTUNIDADES</a:t>
                      </a:r>
                    </a:p>
                    <a:p>
                      <a:r>
                        <a:rPr lang="es-ES" sz="1400" b="1" dirty="0">
                          <a:solidFill>
                            <a:schemeClr val="tx1"/>
                          </a:solidFill>
                        </a:rPr>
                        <a:t>ALTO</a:t>
                      </a:r>
                      <a:endParaRPr lang="es-CO" sz="1400" b="1" dirty="0">
                        <a:solidFill>
                          <a:schemeClr val="tx1"/>
                        </a:solidFill>
                      </a:endParaRPr>
                    </a:p>
                  </a:txBody>
                  <a:tcPr/>
                </a:tc>
                <a:tc>
                  <a:txBody>
                    <a:bodyPr/>
                    <a:lstStyle/>
                    <a:p>
                      <a:endParaRPr lang="es-ES" dirty="0">
                        <a:solidFill>
                          <a:schemeClr val="tx1"/>
                        </a:solidFill>
                      </a:endParaRPr>
                    </a:p>
                    <a:p>
                      <a:r>
                        <a:rPr lang="es-CO" sz="1400" b="1" dirty="0">
                          <a:solidFill>
                            <a:schemeClr val="tx1"/>
                          </a:solidFill>
                        </a:rPr>
                        <a:t>MEDIO</a:t>
                      </a:r>
                    </a:p>
                  </a:txBody>
                  <a:tcPr/>
                </a:tc>
                <a:tc>
                  <a:txBody>
                    <a:bodyPr/>
                    <a:lstStyle/>
                    <a:p>
                      <a:endParaRPr lang="es-ES" dirty="0">
                        <a:solidFill>
                          <a:schemeClr val="tx1"/>
                        </a:solidFill>
                      </a:endParaRPr>
                    </a:p>
                    <a:p>
                      <a:r>
                        <a:rPr lang="es-CO" sz="1400" b="1" dirty="0">
                          <a:solidFill>
                            <a:schemeClr val="tx1"/>
                          </a:solidFill>
                        </a:rPr>
                        <a:t>BAJO</a:t>
                      </a:r>
                    </a:p>
                  </a:txBody>
                  <a:tcPr/>
                </a:tc>
                <a:tc>
                  <a:txBody>
                    <a:bodyPr/>
                    <a:lstStyle/>
                    <a:p>
                      <a:r>
                        <a:rPr lang="es-ES" sz="1600" b="1" dirty="0">
                          <a:solidFill>
                            <a:schemeClr val="tx1"/>
                          </a:solidFill>
                        </a:rPr>
                        <a:t>ALTO</a:t>
                      </a:r>
                      <a:endParaRPr lang="es-CO" sz="1600" b="1" dirty="0">
                        <a:solidFill>
                          <a:schemeClr val="tx1"/>
                        </a:solidFill>
                      </a:endParaRPr>
                    </a:p>
                  </a:txBody>
                  <a:tcPr/>
                </a:tc>
                <a:tc>
                  <a:txBody>
                    <a:bodyPr/>
                    <a:lstStyle/>
                    <a:p>
                      <a:r>
                        <a:rPr lang="es-ES" sz="1600" b="1" dirty="0">
                          <a:solidFill>
                            <a:schemeClr val="tx1"/>
                          </a:solidFill>
                        </a:rPr>
                        <a:t>MEDIO</a:t>
                      </a:r>
                      <a:endParaRPr lang="es-CO" sz="1600" b="1" dirty="0">
                        <a:solidFill>
                          <a:schemeClr val="tx1"/>
                        </a:solidFill>
                      </a:endParaRPr>
                    </a:p>
                  </a:txBody>
                  <a:tcPr/>
                </a:tc>
                <a:tc>
                  <a:txBody>
                    <a:bodyPr/>
                    <a:lstStyle/>
                    <a:p>
                      <a:r>
                        <a:rPr lang="es-ES" sz="1600" b="1" dirty="0">
                          <a:solidFill>
                            <a:schemeClr val="tx1"/>
                          </a:solidFill>
                        </a:rPr>
                        <a:t>BAJO</a:t>
                      </a:r>
                      <a:endParaRPr lang="es-CO" sz="1600" b="1" dirty="0">
                        <a:solidFill>
                          <a:schemeClr val="tx1"/>
                        </a:solidFill>
                      </a:endParaRPr>
                    </a:p>
                  </a:txBody>
                  <a:tcPr/>
                </a:tc>
                <a:extLst>
                  <a:ext uri="{0D108BD9-81ED-4DB2-BD59-A6C34878D82A}">
                    <a16:rowId xmlns:a16="http://schemas.microsoft.com/office/drawing/2014/main" val="3311048918"/>
                  </a:ext>
                </a:extLst>
              </a:tr>
              <a:tr h="657225">
                <a:tc>
                  <a:txBody>
                    <a:bodyPr/>
                    <a:lstStyle/>
                    <a:p>
                      <a:r>
                        <a:rPr lang="es-ES" sz="1050" b="1" dirty="0">
                          <a:solidFill>
                            <a:schemeClr val="tx1"/>
                          </a:solidFill>
                        </a:rPr>
                        <a:t>ECONOMICOS</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tc>
                  <a:txBody>
                    <a:bodyPr/>
                    <a:lstStyle/>
                    <a:p>
                      <a:endParaRPr lang="es-CO" dirty="0">
                        <a:solidFill>
                          <a:schemeClr val="tx1"/>
                        </a:solidFill>
                      </a:endParaRPr>
                    </a:p>
                  </a:txBody>
                  <a:tcPr/>
                </a:tc>
                <a:extLst>
                  <a:ext uri="{0D108BD9-81ED-4DB2-BD59-A6C34878D82A}">
                    <a16:rowId xmlns:a16="http://schemas.microsoft.com/office/drawing/2014/main" val="750292549"/>
                  </a:ext>
                </a:extLst>
              </a:tr>
              <a:tr h="657225">
                <a:tc>
                  <a:txBody>
                    <a:bodyPr/>
                    <a:lstStyle/>
                    <a:p>
                      <a:r>
                        <a:rPr lang="es-ES" sz="1050" b="1" dirty="0">
                          <a:solidFill>
                            <a:schemeClr val="tx1"/>
                          </a:solidFill>
                        </a:rPr>
                        <a:t>POLITICOS</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extLst>
                  <a:ext uri="{0D108BD9-81ED-4DB2-BD59-A6C34878D82A}">
                    <a16:rowId xmlns:a16="http://schemas.microsoft.com/office/drawing/2014/main" val="838660572"/>
                  </a:ext>
                </a:extLst>
              </a:tr>
              <a:tr h="657225">
                <a:tc>
                  <a:txBody>
                    <a:bodyPr/>
                    <a:lstStyle/>
                    <a:p>
                      <a:r>
                        <a:rPr lang="es-ES" sz="1050" b="1" dirty="0">
                          <a:solidFill>
                            <a:schemeClr val="tx1"/>
                          </a:solidFill>
                        </a:rPr>
                        <a:t>SOCIALES</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extLst>
                  <a:ext uri="{0D108BD9-81ED-4DB2-BD59-A6C34878D82A}">
                    <a16:rowId xmlns:a16="http://schemas.microsoft.com/office/drawing/2014/main" val="694140710"/>
                  </a:ext>
                </a:extLst>
              </a:tr>
              <a:tr h="657225">
                <a:tc>
                  <a:txBody>
                    <a:bodyPr/>
                    <a:lstStyle/>
                    <a:p>
                      <a:r>
                        <a:rPr lang="es-ES" sz="1050" b="1" dirty="0">
                          <a:solidFill>
                            <a:schemeClr val="tx1"/>
                          </a:solidFill>
                        </a:rPr>
                        <a:t>TECNOLOG.</a:t>
                      </a:r>
                      <a:endParaRPr lang="es-CO" sz="105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dirty="0">
                        <a:solidFill>
                          <a:schemeClr val="tx1"/>
                        </a:solidFill>
                      </a:endParaRPr>
                    </a:p>
                  </a:txBody>
                  <a:tcPr/>
                </a:tc>
                <a:extLst>
                  <a:ext uri="{0D108BD9-81ED-4DB2-BD59-A6C34878D82A}">
                    <a16:rowId xmlns:a16="http://schemas.microsoft.com/office/drawing/2014/main" val="2810325011"/>
                  </a:ext>
                </a:extLst>
              </a:tr>
              <a:tr h="657225">
                <a:tc>
                  <a:txBody>
                    <a:bodyPr/>
                    <a:lstStyle/>
                    <a:p>
                      <a:r>
                        <a:rPr lang="es-ES" sz="1000" b="1" dirty="0">
                          <a:solidFill>
                            <a:schemeClr val="tx1"/>
                          </a:solidFill>
                        </a:rPr>
                        <a:t>GEOGRAFICOS</a:t>
                      </a:r>
                      <a:endParaRPr lang="es-CO" sz="1000" b="1" dirty="0">
                        <a:solidFill>
                          <a:schemeClr val="tx1"/>
                        </a:solidFill>
                      </a:endParaRPr>
                    </a:p>
                  </a:txBody>
                  <a:tcPr/>
                </a:tc>
                <a:tc>
                  <a:txBody>
                    <a:bodyPr/>
                    <a:lstStyle/>
                    <a:p>
                      <a:endParaRPr lang="es-CO" dirty="0">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a:solidFill>
                          <a:schemeClr val="tx1"/>
                        </a:solidFill>
                      </a:endParaRPr>
                    </a:p>
                  </a:txBody>
                  <a:tcPr/>
                </a:tc>
                <a:tc>
                  <a:txBody>
                    <a:bodyPr/>
                    <a:lstStyle/>
                    <a:p>
                      <a:endParaRPr lang="es-CO" dirty="0">
                        <a:solidFill>
                          <a:schemeClr val="tx1"/>
                        </a:solidFill>
                      </a:endParaRPr>
                    </a:p>
                  </a:txBody>
                  <a:tcPr/>
                </a:tc>
                <a:extLst>
                  <a:ext uri="{0D108BD9-81ED-4DB2-BD59-A6C34878D82A}">
                    <a16:rowId xmlns:a16="http://schemas.microsoft.com/office/drawing/2014/main" val="2958076246"/>
                  </a:ext>
                </a:extLst>
              </a:tr>
            </a:tbl>
          </a:graphicData>
        </a:graphic>
      </p:graphicFrame>
      <p:sp>
        <p:nvSpPr>
          <p:cNvPr id="2" name="CuadroTexto 1">
            <a:extLst>
              <a:ext uri="{FF2B5EF4-FFF2-40B4-BE49-F238E27FC236}">
                <a16:creationId xmlns:a16="http://schemas.microsoft.com/office/drawing/2014/main" id="{1100218E-EB58-9930-94BE-E80B46BAB4F6}"/>
              </a:ext>
            </a:extLst>
          </p:cNvPr>
          <p:cNvSpPr txBox="1"/>
          <p:nvPr/>
        </p:nvSpPr>
        <p:spPr>
          <a:xfrm>
            <a:off x="3793067" y="5333575"/>
            <a:ext cx="6366934" cy="523220"/>
          </a:xfrm>
          <a:prstGeom prst="rect">
            <a:avLst/>
          </a:prstGeom>
          <a:noFill/>
        </p:spPr>
        <p:txBody>
          <a:bodyPr wrap="square" rtlCol="0">
            <a:spAutoFit/>
          </a:bodyPr>
          <a:lstStyle/>
          <a:p>
            <a:r>
              <a:rPr lang="es-ES" sz="2800" b="1" dirty="0"/>
              <a:t>MATRIZ POAM</a:t>
            </a:r>
            <a:endParaRPr lang="es-CO" sz="2800" b="1" dirty="0"/>
          </a:p>
        </p:txBody>
      </p:sp>
    </p:spTree>
    <p:extLst>
      <p:ext uri="{BB962C8B-B14F-4D97-AF65-F5344CB8AC3E}">
        <p14:creationId xmlns:p14="http://schemas.microsoft.com/office/powerpoint/2010/main" val="17740616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a 3">
            <a:extLst>
              <a:ext uri="{FF2B5EF4-FFF2-40B4-BE49-F238E27FC236}">
                <a16:creationId xmlns:a16="http://schemas.microsoft.com/office/drawing/2014/main" id="{05FE2A3C-8F7C-BFA7-C75F-E327BE56ED92}"/>
              </a:ext>
            </a:extLst>
          </p:cNvPr>
          <p:cNvGraphicFramePr>
            <a:graphicFrameLocks noGrp="1"/>
          </p:cNvGraphicFramePr>
          <p:nvPr>
            <p:extLst>
              <p:ext uri="{D42A27DB-BD31-4B8C-83A1-F6EECF244321}">
                <p14:modId xmlns:p14="http://schemas.microsoft.com/office/powerpoint/2010/main" val="2617965518"/>
              </p:ext>
            </p:extLst>
          </p:nvPr>
        </p:nvGraphicFramePr>
        <p:xfrm>
          <a:off x="2031999" y="965968"/>
          <a:ext cx="9897530" cy="4926056"/>
        </p:xfrm>
        <a:graphic>
          <a:graphicData uri="http://schemas.openxmlformats.org/drawingml/2006/table">
            <a:tbl>
              <a:tblPr firstRow="1" bandRow="1">
                <a:tableStyleId>{5C22544A-7EE6-4342-B048-85BDC9FD1C3A}</a:tableStyleId>
              </a:tblPr>
              <a:tblGrid>
                <a:gridCol w="1055585">
                  <a:extLst>
                    <a:ext uri="{9D8B030D-6E8A-4147-A177-3AD203B41FA5}">
                      <a16:colId xmlns:a16="http://schemas.microsoft.com/office/drawing/2014/main" val="265232538"/>
                    </a:ext>
                  </a:extLst>
                </a:gridCol>
                <a:gridCol w="923921">
                  <a:extLst>
                    <a:ext uri="{9D8B030D-6E8A-4147-A177-3AD203B41FA5}">
                      <a16:colId xmlns:a16="http://schemas.microsoft.com/office/drawing/2014/main" val="1768694962"/>
                    </a:ext>
                  </a:extLst>
                </a:gridCol>
                <a:gridCol w="989753">
                  <a:extLst>
                    <a:ext uri="{9D8B030D-6E8A-4147-A177-3AD203B41FA5}">
                      <a16:colId xmlns:a16="http://schemas.microsoft.com/office/drawing/2014/main" val="3298355620"/>
                    </a:ext>
                  </a:extLst>
                </a:gridCol>
                <a:gridCol w="989753">
                  <a:extLst>
                    <a:ext uri="{9D8B030D-6E8A-4147-A177-3AD203B41FA5}">
                      <a16:colId xmlns:a16="http://schemas.microsoft.com/office/drawing/2014/main" val="3039306598"/>
                    </a:ext>
                  </a:extLst>
                </a:gridCol>
                <a:gridCol w="989753">
                  <a:extLst>
                    <a:ext uri="{9D8B030D-6E8A-4147-A177-3AD203B41FA5}">
                      <a16:colId xmlns:a16="http://schemas.microsoft.com/office/drawing/2014/main" val="1653381853"/>
                    </a:ext>
                  </a:extLst>
                </a:gridCol>
                <a:gridCol w="989753">
                  <a:extLst>
                    <a:ext uri="{9D8B030D-6E8A-4147-A177-3AD203B41FA5}">
                      <a16:colId xmlns:a16="http://schemas.microsoft.com/office/drawing/2014/main" val="3024279807"/>
                    </a:ext>
                  </a:extLst>
                </a:gridCol>
                <a:gridCol w="989753">
                  <a:extLst>
                    <a:ext uri="{9D8B030D-6E8A-4147-A177-3AD203B41FA5}">
                      <a16:colId xmlns:a16="http://schemas.microsoft.com/office/drawing/2014/main" val="3989504128"/>
                    </a:ext>
                  </a:extLst>
                </a:gridCol>
                <a:gridCol w="989753">
                  <a:extLst>
                    <a:ext uri="{9D8B030D-6E8A-4147-A177-3AD203B41FA5}">
                      <a16:colId xmlns:a16="http://schemas.microsoft.com/office/drawing/2014/main" val="2711473078"/>
                    </a:ext>
                  </a:extLst>
                </a:gridCol>
                <a:gridCol w="989753">
                  <a:extLst>
                    <a:ext uri="{9D8B030D-6E8A-4147-A177-3AD203B41FA5}">
                      <a16:colId xmlns:a16="http://schemas.microsoft.com/office/drawing/2014/main" val="1642252569"/>
                    </a:ext>
                  </a:extLst>
                </a:gridCol>
                <a:gridCol w="989753">
                  <a:extLst>
                    <a:ext uri="{9D8B030D-6E8A-4147-A177-3AD203B41FA5}">
                      <a16:colId xmlns:a16="http://schemas.microsoft.com/office/drawing/2014/main" val="233932405"/>
                    </a:ext>
                  </a:extLst>
                </a:gridCol>
              </a:tblGrid>
              <a:tr h="615757">
                <a:tc>
                  <a:txBody>
                    <a:bodyPr/>
                    <a:lstStyle/>
                    <a:p>
                      <a:pPr algn="ctr"/>
                      <a:r>
                        <a:rPr lang="es-ES" sz="1100" b="1" dirty="0">
                          <a:solidFill>
                            <a:schemeClr val="tx1"/>
                          </a:solidFill>
                        </a:rPr>
                        <a:t>CALIFICA-</a:t>
                      </a:r>
                    </a:p>
                    <a:p>
                      <a:pPr algn="ctr"/>
                      <a:r>
                        <a:rPr lang="es-ES" sz="1100" b="1" dirty="0">
                          <a:solidFill>
                            <a:schemeClr val="tx1"/>
                          </a:solidFill>
                        </a:rPr>
                        <a:t>CIÓN</a:t>
                      </a:r>
                    </a:p>
                  </a:txBody>
                  <a:tcPr marT="41564" marB="41564"/>
                </a:tc>
                <a:tc>
                  <a:txBody>
                    <a:bodyPr/>
                    <a:lstStyle/>
                    <a:p>
                      <a:pPr algn="ctr"/>
                      <a:r>
                        <a:rPr lang="es-ES" sz="1100" b="1" dirty="0">
                          <a:solidFill>
                            <a:schemeClr val="tx1"/>
                          </a:solidFill>
                        </a:rPr>
                        <a:t>GRADO</a:t>
                      </a:r>
                    </a:p>
                    <a:p>
                      <a:pPr algn="ctr"/>
                      <a:r>
                        <a:rPr lang="es-ES" sz="1100" b="1" dirty="0">
                          <a:solidFill>
                            <a:schemeClr val="tx1"/>
                          </a:solidFill>
                        </a:rPr>
                        <a:t>DEBILIDADES</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r>
                        <a:rPr lang="es-ES" sz="1100" b="1" dirty="0">
                          <a:solidFill>
                            <a:schemeClr val="tx1"/>
                          </a:solidFill>
                        </a:rPr>
                        <a:t>GRADO</a:t>
                      </a:r>
                    </a:p>
                    <a:p>
                      <a:pPr algn="ctr"/>
                      <a:r>
                        <a:rPr lang="es-ES" sz="1100" b="1" dirty="0">
                          <a:solidFill>
                            <a:schemeClr val="tx1"/>
                          </a:solidFill>
                        </a:rPr>
                        <a:t>FORTALEZAS</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r>
                        <a:rPr lang="es-ES" sz="1100" b="1" dirty="0">
                          <a:solidFill>
                            <a:schemeClr val="tx1"/>
                          </a:solidFill>
                        </a:rPr>
                        <a:t>IMPACTO</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844098359"/>
                  </a:ext>
                </a:extLst>
              </a:tr>
              <a:tr h="615757">
                <a:tc>
                  <a:txBody>
                    <a:bodyPr/>
                    <a:lstStyle/>
                    <a:p>
                      <a:pPr algn="ctr"/>
                      <a:r>
                        <a:rPr lang="es-ES" sz="1100" b="1" dirty="0">
                          <a:solidFill>
                            <a:schemeClr val="tx1"/>
                          </a:solidFill>
                        </a:rPr>
                        <a:t>CAPACIDAD</a:t>
                      </a:r>
                      <a:endParaRPr lang="es-CO" sz="1100" b="1" dirty="0">
                        <a:solidFill>
                          <a:schemeClr val="tx1"/>
                        </a:solidFill>
                      </a:endParaRPr>
                    </a:p>
                  </a:txBody>
                  <a:tcPr marT="41564" marB="41564"/>
                </a:tc>
                <a:tc>
                  <a:txBody>
                    <a:bodyPr/>
                    <a:lstStyle/>
                    <a:p>
                      <a:pPr algn="ctr"/>
                      <a:r>
                        <a:rPr lang="es-ES" sz="1100" b="1" dirty="0">
                          <a:solidFill>
                            <a:schemeClr val="tx1"/>
                          </a:solidFill>
                        </a:rPr>
                        <a:t>ALTO</a:t>
                      </a:r>
                      <a:endParaRPr lang="es-CO" sz="1100" b="1" dirty="0">
                        <a:solidFill>
                          <a:schemeClr val="tx1"/>
                        </a:solidFill>
                      </a:endParaRPr>
                    </a:p>
                  </a:txBody>
                  <a:tcPr marT="41564" marB="41564"/>
                </a:tc>
                <a:tc>
                  <a:txBody>
                    <a:bodyPr/>
                    <a:lstStyle/>
                    <a:p>
                      <a:pPr algn="ctr"/>
                      <a:r>
                        <a:rPr lang="es-ES" sz="1100" b="1" dirty="0">
                          <a:solidFill>
                            <a:schemeClr val="tx1"/>
                          </a:solidFill>
                        </a:rPr>
                        <a:t>MEDIO</a:t>
                      </a:r>
                      <a:endParaRPr lang="es-CO" sz="1100" b="1" dirty="0">
                        <a:solidFill>
                          <a:schemeClr val="tx1"/>
                        </a:solidFill>
                      </a:endParaRPr>
                    </a:p>
                  </a:txBody>
                  <a:tcPr marT="41564" marB="41564"/>
                </a:tc>
                <a:tc>
                  <a:txBody>
                    <a:bodyPr/>
                    <a:lstStyle/>
                    <a:p>
                      <a:pPr algn="ctr"/>
                      <a:r>
                        <a:rPr lang="es-ES" sz="1100" b="1" dirty="0">
                          <a:solidFill>
                            <a:schemeClr val="tx1"/>
                          </a:solidFill>
                        </a:rPr>
                        <a:t>BAJO</a:t>
                      </a:r>
                      <a:endParaRPr lang="es-CO" sz="1100" b="1" dirty="0">
                        <a:solidFill>
                          <a:schemeClr val="tx1"/>
                        </a:solidFill>
                      </a:endParaRPr>
                    </a:p>
                  </a:txBody>
                  <a:tcPr marT="41564" marB="41564"/>
                </a:tc>
                <a:tc>
                  <a:txBody>
                    <a:bodyPr/>
                    <a:lstStyle/>
                    <a:p>
                      <a:pPr algn="ctr"/>
                      <a:r>
                        <a:rPr lang="es-ES" sz="1100" b="1" dirty="0">
                          <a:solidFill>
                            <a:schemeClr val="tx1"/>
                          </a:solidFill>
                        </a:rPr>
                        <a:t>ALTO</a:t>
                      </a:r>
                      <a:endParaRPr lang="es-CO" sz="1100" b="1" dirty="0">
                        <a:solidFill>
                          <a:schemeClr val="tx1"/>
                        </a:solidFill>
                      </a:endParaRPr>
                    </a:p>
                  </a:txBody>
                  <a:tcPr marT="41564" marB="41564"/>
                </a:tc>
                <a:tc>
                  <a:txBody>
                    <a:bodyPr/>
                    <a:lstStyle/>
                    <a:p>
                      <a:pPr algn="ctr"/>
                      <a:r>
                        <a:rPr lang="es-ES" sz="1100" b="1" dirty="0">
                          <a:solidFill>
                            <a:schemeClr val="tx1"/>
                          </a:solidFill>
                        </a:rPr>
                        <a:t>MEDIO</a:t>
                      </a:r>
                      <a:endParaRPr lang="es-CO" sz="1100" b="1" dirty="0">
                        <a:solidFill>
                          <a:schemeClr val="tx1"/>
                        </a:solidFill>
                      </a:endParaRPr>
                    </a:p>
                  </a:txBody>
                  <a:tcPr marT="41564" marB="41564"/>
                </a:tc>
                <a:tc>
                  <a:txBody>
                    <a:bodyPr/>
                    <a:lstStyle/>
                    <a:p>
                      <a:pPr algn="ctr"/>
                      <a:r>
                        <a:rPr lang="es-ES" sz="1100" b="1" dirty="0">
                          <a:solidFill>
                            <a:schemeClr val="tx1"/>
                          </a:solidFill>
                        </a:rPr>
                        <a:t>BAJO</a:t>
                      </a:r>
                      <a:endParaRPr lang="es-CO" sz="1100" b="1" dirty="0">
                        <a:solidFill>
                          <a:schemeClr val="tx1"/>
                        </a:solidFill>
                      </a:endParaRPr>
                    </a:p>
                  </a:txBody>
                  <a:tcPr marT="41564" marB="41564"/>
                </a:tc>
                <a:tc>
                  <a:txBody>
                    <a:bodyPr/>
                    <a:lstStyle/>
                    <a:p>
                      <a:pPr algn="ctr"/>
                      <a:r>
                        <a:rPr lang="es-ES" sz="1100" b="1" dirty="0">
                          <a:solidFill>
                            <a:schemeClr val="tx1"/>
                          </a:solidFill>
                        </a:rPr>
                        <a:t>ALTO </a:t>
                      </a:r>
                      <a:endParaRPr lang="es-CO" sz="1100" b="1" dirty="0">
                        <a:solidFill>
                          <a:schemeClr val="tx1"/>
                        </a:solidFill>
                      </a:endParaRPr>
                    </a:p>
                  </a:txBody>
                  <a:tcPr marT="41564" marB="41564"/>
                </a:tc>
                <a:tc>
                  <a:txBody>
                    <a:bodyPr/>
                    <a:lstStyle/>
                    <a:p>
                      <a:pPr algn="ctr"/>
                      <a:r>
                        <a:rPr lang="es-ES" sz="1100" b="1" dirty="0">
                          <a:solidFill>
                            <a:schemeClr val="tx1"/>
                          </a:solidFill>
                        </a:rPr>
                        <a:t>MEDIO</a:t>
                      </a:r>
                      <a:endParaRPr lang="es-CO" sz="1100" b="1" dirty="0">
                        <a:solidFill>
                          <a:schemeClr val="tx1"/>
                        </a:solidFill>
                      </a:endParaRPr>
                    </a:p>
                  </a:txBody>
                  <a:tcPr marT="41564" marB="41564"/>
                </a:tc>
                <a:tc>
                  <a:txBody>
                    <a:bodyPr/>
                    <a:lstStyle/>
                    <a:p>
                      <a:pPr algn="ctr"/>
                      <a:r>
                        <a:rPr lang="es-ES" sz="1100" b="1" dirty="0">
                          <a:solidFill>
                            <a:schemeClr val="tx1"/>
                          </a:solidFill>
                        </a:rPr>
                        <a:t>BAJO</a:t>
                      </a:r>
                      <a:endParaRPr lang="es-CO" sz="1100" b="1" dirty="0">
                        <a:solidFill>
                          <a:schemeClr val="tx1"/>
                        </a:solidFill>
                      </a:endParaRPr>
                    </a:p>
                  </a:txBody>
                  <a:tcPr marT="41564" marB="41564"/>
                </a:tc>
                <a:extLst>
                  <a:ext uri="{0D108BD9-81ED-4DB2-BD59-A6C34878D82A}">
                    <a16:rowId xmlns:a16="http://schemas.microsoft.com/office/drawing/2014/main" val="1617866128"/>
                  </a:ext>
                </a:extLst>
              </a:tr>
              <a:tr h="615757">
                <a:tc>
                  <a:txBody>
                    <a:bodyPr/>
                    <a:lstStyle/>
                    <a:p>
                      <a:pPr algn="ctr"/>
                      <a:r>
                        <a:rPr lang="es-ES" sz="1100" b="1" dirty="0">
                          <a:solidFill>
                            <a:schemeClr val="tx1"/>
                          </a:solidFill>
                        </a:rPr>
                        <a:t>DIRECTIVA</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3670941055"/>
                  </a:ext>
                </a:extLst>
              </a:tr>
              <a:tr h="615757">
                <a:tc>
                  <a:txBody>
                    <a:bodyPr/>
                    <a:lstStyle/>
                    <a:p>
                      <a:pPr algn="ctr"/>
                      <a:r>
                        <a:rPr lang="es-ES" sz="1100" b="1" dirty="0">
                          <a:solidFill>
                            <a:schemeClr val="tx1"/>
                          </a:solidFill>
                        </a:rPr>
                        <a:t>FINANCIERA</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1944174525"/>
                  </a:ext>
                </a:extLst>
              </a:tr>
              <a:tr h="615757">
                <a:tc>
                  <a:txBody>
                    <a:bodyPr/>
                    <a:lstStyle/>
                    <a:p>
                      <a:pPr algn="ctr"/>
                      <a:r>
                        <a:rPr lang="es-ES" sz="1100" b="1" dirty="0">
                          <a:solidFill>
                            <a:schemeClr val="tx1"/>
                          </a:solidFill>
                        </a:rPr>
                        <a:t>COMPETIITIVA</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323450435"/>
                  </a:ext>
                </a:extLst>
              </a:tr>
              <a:tr h="615757">
                <a:tc>
                  <a:txBody>
                    <a:bodyPr/>
                    <a:lstStyle/>
                    <a:p>
                      <a:pPr algn="ctr"/>
                      <a:r>
                        <a:rPr lang="es-ES" sz="1100" b="1" dirty="0">
                          <a:solidFill>
                            <a:schemeClr val="tx1"/>
                          </a:solidFill>
                        </a:rPr>
                        <a:t>TECNOLÓ-</a:t>
                      </a:r>
                    </a:p>
                    <a:p>
                      <a:pPr algn="ctr"/>
                      <a:r>
                        <a:rPr lang="es-ES" sz="1100" b="1" dirty="0">
                          <a:solidFill>
                            <a:schemeClr val="tx1"/>
                          </a:solidFill>
                        </a:rPr>
                        <a:t>GICA</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2995722689"/>
                  </a:ext>
                </a:extLst>
              </a:tr>
              <a:tr h="615757">
                <a:tc>
                  <a:txBody>
                    <a:bodyPr/>
                    <a:lstStyle/>
                    <a:p>
                      <a:pPr algn="ctr"/>
                      <a:r>
                        <a:rPr lang="es-ES" sz="1100" b="1" dirty="0">
                          <a:solidFill>
                            <a:schemeClr val="tx1"/>
                          </a:solidFill>
                        </a:rPr>
                        <a:t>TALENTO</a:t>
                      </a:r>
                    </a:p>
                    <a:p>
                      <a:pPr algn="ctr"/>
                      <a:r>
                        <a:rPr lang="es-ES" sz="1100" b="1" dirty="0">
                          <a:solidFill>
                            <a:schemeClr val="tx1"/>
                          </a:solidFill>
                        </a:rPr>
                        <a:t>HUMANO</a:t>
                      </a: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3175829136"/>
                  </a:ext>
                </a:extLst>
              </a:tr>
              <a:tr h="615757">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tc>
                  <a:txBody>
                    <a:bodyPr/>
                    <a:lstStyle/>
                    <a:p>
                      <a:pPr algn="ctr"/>
                      <a:endParaRPr lang="es-CO" sz="1100" b="1" dirty="0">
                        <a:solidFill>
                          <a:schemeClr val="tx1"/>
                        </a:solidFill>
                      </a:endParaRPr>
                    </a:p>
                  </a:txBody>
                  <a:tcPr marT="41564" marB="41564"/>
                </a:tc>
                <a:extLst>
                  <a:ext uri="{0D108BD9-81ED-4DB2-BD59-A6C34878D82A}">
                    <a16:rowId xmlns:a16="http://schemas.microsoft.com/office/drawing/2014/main" val="2499056603"/>
                  </a:ext>
                </a:extLst>
              </a:tr>
            </a:tbl>
          </a:graphicData>
        </a:graphic>
      </p:graphicFrame>
      <p:sp>
        <p:nvSpPr>
          <p:cNvPr id="4" name="CuadroTexto 3">
            <a:extLst>
              <a:ext uri="{FF2B5EF4-FFF2-40B4-BE49-F238E27FC236}">
                <a16:creationId xmlns:a16="http://schemas.microsoft.com/office/drawing/2014/main" id="{1D504B6F-7174-D9DF-C001-58F03FCC75B5}"/>
              </a:ext>
            </a:extLst>
          </p:cNvPr>
          <p:cNvSpPr txBox="1"/>
          <p:nvPr/>
        </p:nvSpPr>
        <p:spPr>
          <a:xfrm>
            <a:off x="2201333" y="211667"/>
            <a:ext cx="9541934" cy="461665"/>
          </a:xfrm>
          <a:prstGeom prst="rect">
            <a:avLst/>
          </a:prstGeom>
          <a:noFill/>
        </p:spPr>
        <p:txBody>
          <a:bodyPr wrap="square" rtlCol="0">
            <a:spAutoFit/>
          </a:bodyPr>
          <a:lstStyle/>
          <a:p>
            <a:r>
              <a:rPr lang="es-ES" sz="2400" b="1" dirty="0"/>
              <a:t>PCI: MATRIZ PERFIL CAPACIDADES INTERNAS.</a:t>
            </a:r>
            <a:endParaRPr lang="es-CO" sz="2400" b="1" dirty="0"/>
          </a:p>
        </p:txBody>
      </p:sp>
    </p:spTree>
    <p:extLst>
      <p:ext uri="{BB962C8B-B14F-4D97-AF65-F5344CB8AC3E}">
        <p14:creationId xmlns:p14="http://schemas.microsoft.com/office/powerpoint/2010/main" val="339704189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94EE5C94-9A16-6B3E-A39C-234C067F59EA}"/>
              </a:ext>
            </a:extLst>
          </p:cNvPr>
          <p:cNvGraphicFramePr>
            <a:graphicFrameLocks noGrp="1"/>
          </p:cNvGraphicFramePr>
          <p:nvPr>
            <p:extLst>
              <p:ext uri="{D42A27DB-BD31-4B8C-83A1-F6EECF244321}">
                <p14:modId xmlns:p14="http://schemas.microsoft.com/office/powerpoint/2010/main" val="1376440756"/>
              </p:ext>
            </p:extLst>
          </p:nvPr>
        </p:nvGraphicFramePr>
        <p:xfrm>
          <a:off x="2031999" y="1244600"/>
          <a:ext cx="9787464" cy="5105398"/>
        </p:xfrm>
        <a:graphic>
          <a:graphicData uri="http://schemas.openxmlformats.org/drawingml/2006/table">
            <a:tbl>
              <a:tblPr firstRow="1" bandRow="1">
                <a:tableStyleId>{5C22544A-7EE6-4342-B048-85BDC9FD1C3A}</a:tableStyleId>
              </a:tblPr>
              <a:tblGrid>
                <a:gridCol w="1223433">
                  <a:extLst>
                    <a:ext uri="{9D8B030D-6E8A-4147-A177-3AD203B41FA5}">
                      <a16:colId xmlns:a16="http://schemas.microsoft.com/office/drawing/2014/main" val="2446129830"/>
                    </a:ext>
                  </a:extLst>
                </a:gridCol>
                <a:gridCol w="1223433">
                  <a:extLst>
                    <a:ext uri="{9D8B030D-6E8A-4147-A177-3AD203B41FA5}">
                      <a16:colId xmlns:a16="http://schemas.microsoft.com/office/drawing/2014/main" val="1217417884"/>
                    </a:ext>
                  </a:extLst>
                </a:gridCol>
                <a:gridCol w="1223433">
                  <a:extLst>
                    <a:ext uri="{9D8B030D-6E8A-4147-A177-3AD203B41FA5}">
                      <a16:colId xmlns:a16="http://schemas.microsoft.com/office/drawing/2014/main" val="4235540898"/>
                    </a:ext>
                  </a:extLst>
                </a:gridCol>
                <a:gridCol w="1223433">
                  <a:extLst>
                    <a:ext uri="{9D8B030D-6E8A-4147-A177-3AD203B41FA5}">
                      <a16:colId xmlns:a16="http://schemas.microsoft.com/office/drawing/2014/main" val="233675842"/>
                    </a:ext>
                  </a:extLst>
                </a:gridCol>
                <a:gridCol w="1223433">
                  <a:extLst>
                    <a:ext uri="{9D8B030D-6E8A-4147-A177-3AD203B41FA5}">
                      <a16:colId xmlns:a16="http://schemas.microsoft.com/office/drawing/2014/main" val="190893985"/>
                    </a:ext>
                  </a:extLst>
                </a:gridCol>
                <a:gridCol w="1223433">
                  <a:extLst>
                    <a:ext uri="{9D8B030D-6E8A-4147-A177-3AD203B41FA5}">
                      <a16:colId xmlns:a16="http://schemas.microsoft.com/office/drawing/2014/main" val="1107371399"/>
                    </a:ext>
                  </a:extLst>
                </a:gridCol>
                <a:gridCol w="1223433">
                  <a:extLst>
                    <a:ext uri="{9D8B030D-6E8A-4147-A177-3AD203B41FA5}">
                      <a16:colId xmlns:a16="http://schemas.microsoft.com/office/drawing/2014/main" val="429473759"/>
                    </a:ext>
                  </a:extLst>
                </a:gridCol>
                <a:gridCol w="1223433">
                  <a:extLst>
                    <a:ext uri="{9D8B030D-6E8A-4147-A177-3AD203B41FA5}">
                      <a16:colId xmlns:a16="http://schemas.microsoft.com/office/drawing/2014/main" val="2639332712"/>
                    </a:ext>
                  </a:extLst>
                </a:gridCol>
              </a:tblGrid>
              <a:tr h="843843">
                <a:tc>
                  <a:txBody>
                    <a:bodyPr/>
                    <a:lstStyle/>
                    <a:p>
                      <a:r>
                        <a:rPr lang="es-ES" sz="2000" b="1" dirty="0">
                          <a:solidFill>
                            <a:schemeClr val="tx1"/>
                          </a:solidFill>
                        </a:rPr>
                        <a:t>FORTALE-ZAS</a:t>
                      </a:r>
                      <a:endParaRPr lang="es-CO" sz="2000" b="1" dirty="0">
                        <a:solidFill>
                          <a:schemeClr val="tx1"/>
                        </a:solidFill>
                      </a:endParaRPr>
                    </a:p>
                  </a:txBody>
                  <a:tcPr/>
                </a:tc>
                <a:tc>
                  <a:txBody>
                    <a:bodyPr/>
                    <a:lstStyle/>
                    <a:p>
                      <a:pPr algn="ctr"/>
                      <a:r>
                        <a:rPr lang="es-ES" b="1" dirty="0">
                          <a:solidFill>
                            <a:schemeClr val="tx1"/>
                          </a:solidFill>
                        </a:rPr>
                        <a:t>IMPACTO</a:t>
                      </a:r>
                      <a:endParaRPr lang="es-CO" b="1" dirty="0">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r>
                        <a:rPr lang="es-ES" b="1" dirty="0">
                          <a:solidFill>
                            <a:schemeClr val="tx1"/>
                          </a:solidFill>
                        </a:rPr>
                        <a:t>OPORTU-</a:t>
                      </a:r>
                    </a:p>
                    <a:p>
                      <a:r>
                        <a:rPr lang="es-ES" b="1" dirty="0">
                          <a:solidFill>
                            <a:schemeClr val="tx1"/>
                          </a:solidFill>
                        </a:rPr>
                        <a:t>NIDADES</a:t>
                      </a:r>
                      <a:endParaRPr lang="es-CO" b="1" dirty="0">
                        <a:solidFill>
                          <a:schemeClr val="tx1"/>
                        </a:solidFill>
                      </a:endParaRPr>
                    </a:p>
                  </a:txBody>
                  <a:tcPr/>
                </a:tc>
                <a:tc>
                  <a:txBody>
                    <a:bodyPr/>
                    <a:lstStyle/>
                    <a:p>
                      <a:pPr algn="ctr"/>
                      <a:r>
                        <a:rPr lang="es-ES" b="1" dirty="0">
                          <a:solidFill>
                            <a:schemeClr val="tx1"/>
                          </a:solidFill>
                        </a:rPr>
                        <a:t>IMPSCTO</a:t>
                      </a:r>
                      <a:endParaRPr lang="es-CO" b="1" dirty="0">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extLst>
                  <a:ext uri="{0D108BD9-81ED-4DB2-BD59-A6C34878D82A}">
                    <a16:rowId xmlns:a16="http://schemas.microsoft.com/office/drawing/2014/main" val="406556076"/>
                  </a:ext>
                </a:extLst>
              </a:tr>
              <a:tr h="852311">
                <a:tc>
                  <a:txBody>
                    <a:bodyPr/>
                    <a:lstStyle/>
                    <a:p>
                      <a:endParaRPr lang="es-CO" b="1" dirty="0">
                        <a:solidFill>
                          <a:schemeClr val="tx1"/>
                        </a:solidFill>
                      </a:endParaRPr>
                    </a:p>
                  </a:txBody>
                  <a:tcPr/>
                </a:tc>
                <a:tc>
                  <a:txBody>
                    <a:bodyPr/>
                    <a:lstStyle/>
                    <a:p>
                      <a:pPr algn="ctr"/>
                      <a:r>
                        <a:rPr lang="es-ES" b="1" dirty="0">
                          <a:solidFill>
                            <a:schemeClr val="tx1"/>
                          </a:solidFill>
                        </a:rPr>
                        <a:t>ALTO</a:t>
                      </a:r>
                      <a:endParaRPr lang="es-CO" b="1" dirty="0">
                        <a:solidFill>
                          <a:schemeClr val="tx1"/>
                        </a:solidFill>
                      </a:endParaRPr>
                    </a:p>
                  </a:txBody>
                  <a:tcPr/>
                </a:tc>
                <a:tc>
                  <a:txBody>
                    <a:bodyPr/>
                    <a:lstStyle/>
                    <a:p>
                      <a:pPr algn="ctr"/>
                      <a:r>
                        <a:rPr lang="es-ES" b="1" dirty="0">
                          <a:solidFill>
                            <a:schemeClr val="tx1"/>
                          </a:solidFill>
                        </a:rPr>
                        <a:t>MEDIO</a:t>
                      </a:r>
                      <a:endParaRPr lang="es-CO" b="1" dirty="0">
                        <a:solidFill>
                          <a:schemeClr val="tx1"/>
                        </a:solidFill>
                      </a:endParaRPr>
                    </a:p>
                  </a:txBody>
                  <a:tcPr/>
                </a:tc>
                <a:tc>
                  <a:txBody>
                    <a:bodyPr/>
                    <a:lstStyle/>
                    <a:p>
                      <a:pPr algn="ctr"/>
                      <a:r>
                        <a:rPr lang="es-ES" b="1" dirty="0">
                          <a:solidFill>
                            <a:schemeClr val="tx1"/>
                          </a:solidFill>
                        </a:rPr>
                        <a:t>BAJO</a:t>
                      </a:r>
                      <a:endParaRPr lang="es-CO" b="1" dirty="0">
                        <a:solidFill>
                          <a:schemeClr val="tx1"/>
                        </a:solidFill>
                      </a:endParaRPr>
                    </a:p>
                  </a:txBody>
                  <a:tcPr/>
                </a:tc>
                <a:tc>
                  <a:txBody>
                    <a:bodyPr/>
                    <a:lstStyle/>
                    <a:p>
                      <a:endParaRPr lang="es-CO" b="1" dirty="0">
                        <a:solidFill>
                          <a:schemeClr val="tx1"/>
                        </a:solidFill>
                      </a:endParaRPr>
                    </a:p>
                  </a:txBody>
                  <a:tcPr/>
                </a:tc>
                <a:tc>
                  <a:txBody>
                    <a:bodyPr/>
                    <a:lstStyle/>
                    <a:p>
                      <a:pPr algn="ctr"/>
                      <a:r>
                        <a:rPr lang="es-ES" b="1" dirty="0">
                          <a:solidFill>
                            <a:schemeClr val="tx1"/>
                          </a:solidFill>
                        </a:rPr>
                        <a:t>ALTO</a:t>
                      </a:r>
                      <a:endParaRPr lang="es-CO" b="1" dirty="0">
                        <a:solidFill>
                          <a:schemeClr val="tx1"/>
                        </a:solidFill>
                      </a:endParaRPr>
                    </a:p>
                  </a:txBody>
                  <a:tcPr/>
                </a:tc>
                <a:tc>
                  <a:txBody>
                    <a:bodyPr/>
                    <a:lstStyle/>
                    <a:p>
                      <a:pPr algn="ctr"/>
                      <a:r>
                        <a:rPr lang="es-ES" b="1" dirty="0">
                          <a:solidFill>
                            <a:schemeClr val="tx1"/>
                          </a:solidFill>
                        </a:rPr>
                        <a:t>MEDIO</a:t>
                      </a:r>
                      <a:endParaRPr lang="es-CO" b="1" dirty="0">
                        <a:solidFill>
                          <a:schemeClr val="tx1"/>
                        </a:solidFill>
                      </a:endParaRPr>
                    </a:p>
                  </a:txBody>
                  <a:tcPr/>
                </a:tc>
                <a:tc>
                  <a:txBody>
                    <a:bodyPr/>
                    <a:lstStyle/>
                    <a:p>
                      <a:pPr algn="ctr"/>
                      <a:r>
                        <a:rPr lang="es-ES" b="1" dirty="0">
                          <a:solidFill>
                            <a:schemeClr val="tx1"/>
                          </a:solidFill>
                        </a:rPr>
                        <a:t>BAJO</a:t>
                      </a:r>
                      <a:endParaRPr lang="es-CO" b="1" dirty="0">
                        <a:solidFill>
                          <a:schemeClr val="tx1"/>
                        </a:solidFill>
                      </a:endParaRPr>
                    </a:p>
                  </a:txBody>
                  <a:tcPr/>
                </a:tc>
                <a:extLst>
                  <a:ext uri="{0D108BD9-81ED-4DB2-BD59-A6C34878D82A}">
                    <a16:rowId xmlns:a16="http://schemas.microsoft.com/office/drawing/2014/main" val="301405138"/>
                  </a:ext>
                </a:extLst>
              </a:tr>
              <a:tr h="852311">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dirty="0">
                        <a:solidFill>
                          <a:schemeClr val="tx1"/>
                        </a:solidFill>
                      </a:endParaRPr>
                    </a:p>
                  </a:txBody>
                  <a:tcPr/>
                </a:tc>
                <a:extLst>
                  <a:ext uri="{0D108BD9-81ED-4DB2-BD59-A6C34878D82A}">
                    <a16:rowId xmlns:a16="http://schemas.microsoft.com/office/drawing/2014/main" val="1726225883"/>
                  </a:ext>
                </a:extLst>
              </a:tr>
              <a:tr h="852311">
                <a:tc>
                  <a:txBody>
                    <a:bodyPr/>
                    <a:lstStyle/>
                    <a:p>
                      <a:r>
                        <a:rPr lang="es-ES" b="1" dirty="0">
                          <a:solidFill>
                            <a:schemeClr val="tx1"/>
                          </a:solidFill>
                        </a:rPr>
                        <a:t>DEBILIDA-</a:t>
                      </a:r>
                    </a:p>
                    <a:p>
                      <a:r>
                        <a:rPr lang="es-ES" b="1" dirty="0">
                          <a:solidFill>
                            <a:schemeClr val="tx1"/>
                          </a:solidFill>
                        </a:rPr>
                        <a:t>DES</a:t>
                      </a:r>
                      <a:endParaRPr lang="es-CO" b="1" dirty="0">
                        <a:solidFill>
                          <a:schemeClr val="tx1"/>
                        </a:solidFill>
                      </a:endParaRPr>
                    </a:p>
                  </a:txBody>
                  <a:tcPr/>
                </a:tc>
                <a:tc>
                  <a:txBody>
                    <a:bodyPr/>
                    <a:lstStyle/>
                    <a:p>
                      <a:pPr algn="ctr"/>
                      <a:r>
                        <a:rPr lang="es-ES" b="1" dirty="0">
                          <a:solidFill>
                            <a:schemeClr val="tx1"/>
                          </a:solidFill>
                        </a:rPr>
                        <a:t>IMPACTO</a:t>
                      </a:r>
                      <a:endParaRPr lang="es-CO" b="1" dirty="0">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r>
                        <a:rPr lang="es-ES" b="1" dirty="0">
                          <a:solidFill>
                            <a:schemeClr val="tx1"/>
                          </a:solidFill>
                        </a:rPr>
                        <a:t>AMENA-ZAS</a:t>
                      </a:r>
                      <a:endParaRPr lang="es-CO" b="1" dirty="0">
                        <a:solidFill>
                          <a:schemeClr val="tx1"/>
                        </a:solidFill>
                      </a:endParaRPr>
                    </a:p>
                  </a:txBody>
                  <a:tcPr/>
                </a:tc>
                <a:tc>
                  <a:txBody>
                    <a:bodyPr/>
                    <a:lstStyle/>
                    <a:p>
                      <a:pPr algn="ctr"/>
                      <a:r>
                        <a:rPr lang="es-ES" b="1" dirty="0">
                          <a:solidFill>
                            <a:schemeClr val="tx1"/>
                          </a:solidFill>
                        </a:rPr>
                        <a:t>IMPACTO</a:t>
                      </a:r>
                      <a:endParaRPr lang="es-CO" b="1" dirty="0">
                        <a:solidFill>
                          <a:schemeClr val="tx1"/>
                        </a:solidFill>
                      </a:endParaRPr>
                    </a:p>
                  </a:txBody>
                  <a:tcPr/>
                </a:tc>
                <a:tc>
                  <a:txBody>
                    <a:bodyPr/>
                    <a:lstStyle/>
                    <a:p>
                      <a:endParaRPr lang="es-CO" b="1">
                        <a:solidFill>
                          <a:schemeClr val="tx1"/>
                        </a:solidFill>
                      </a:endParaRPr>
                    </a:p>
                  </a:txBody>
                  <a:tcPr/>
                </a:tc>
                <a:tc>
                  <a:txBody>
                    <a:bodyPr/>
                    <a:lstStyle/>
                    <a:p>
                      <a:endParaRPr lang="es-CO" b="1" dirty="0">
                        <a:solidFill>
                          <a:schemeClr val="tx1"/>
                        </a:solidFill>
                      </a:endParaRPr>
                    </a:p>
                  </a:txBody>
                  <a:tcPr/>
                </a:tc>
                <a:extLst>
                  <a:ext uri="{0D108BD9-81ED-4DB2-BD59-A6C34878D82A}">
                    <a16:rowId xmlns:a16="http://schemas.microsoft.com/office/drawing/2014/main" val="240662192"/>
                  </a:ext>
                </a:extLst>
              </a:tr>
              <a:tr h="852311">
                <a:tc>
                  <a:txBody>
                    <a:bodyPr/>
                    <a:lstStyle/>
                    <a:p>
                      <a:endParaRPr lang="es-CO" b="1">
                        <a:solidFill>
                          <a:schemeClr val="tx1"/>
                        </a:solidFill>
                      </a:endParaRPr>
                    </a:p>
                  </a:txBody>
                  <a:tcPr/>
                </a:tc>
                <a:tc>
                  <a:txBody>
                    <a:bodyPr/>
                    <a:lstStyle/>
                    <a:p>
                      <a:pPr algn="ctr"/>
                      <a:r>
                        <a:rPr lang="es-ES" b="1" dirty="0">
                          <a:solidFill>
                            <a:schemeClr val="tx1"/>
                          </a:solidFill>
                        </a:rPr>
                        <a:t>ALTO</a:t>
                      </a:r>
                      <a:endParaRPr lang="es-CO" b="1" dirty="0">
                        <a:solidFill>
                          <a:schemeClr val="tx1"/>
                        </a:solidFill>
                      </a:endParaRPr>
                    </a:p>
                  </a:txBody>
                  <a:tcPr/>
                </a:tc>
                <a:tc>
                  <a:txBody>
                    <a:bodyPr/>
                    <a:lstStyle/>
                    <a:p>
                      <a:pPr algn="ctr"/>
                      <a:r>
                        <a:rPr lang="es-ES" b="1" dirty="0">
                          <a:solidFill>
                            <a:schemeClr val="tx1"/>
                          </a:solidFill>
                        </a:rPr>
                        <a:t>MEDIO</a:t>
                      </a:r>
                      <a:endParaRPr lang="es-CO" b="1" dirty="0">
                        <a:solidFill>
                          <a:schemeClr val="tx1"/>
                        </a:solidFill>
                      </a:endParaRPr>
                    </a:p>
                  </a:txBody>
                  <a:tcPr/>
                </a:tc>
                <a:tc>
                  <a:txBody>
                    <a:bodyPr/>
                    <a:lstStyle/>
                    <a:p>
                      <a:r>
                        <a:rPr lang="es-ES" b="1" dirty="0">
                          <a:solidFill>
                            <a:schemeClr val="tx1"/>
                          </a:solidFill>
                        </a:rPr>
                        <a:t>BAJO</a:t>
                      </a:r>
                      <a:endParaRPr lang="es-CO" b="1" dirty="0">
                        <a:solidFill>
                          <a:schemeClr val="tx1"/>
                        </a:solidFill>
                      </a:endParaRPr>
                    </a:p>
                  </a:txBody>
                  <a:tcPr/>
                </a:tc>
                <a:tc>
                  <a:txBody>
                    <a:bodyPr/>
                    <a:lstStyle/>
                    <a:p>
                      <a:endParaRPr lang="es-CO" b="1">
                        <a:solidFill>
                          <a:schemeClr val="tx1"/>
                        </a:solidFill>
                      </a:endParaRPr>
                    </a:p>
                  </a:txBody>
                  <a:tcPr/>
                </a:tc>
                <a:tc>
                  <a:txBody>
                    <a:bodyPr/>
                    <a:lstStyle/>
                    <a:p>
                      <a:pPr algn="ctr"/>
                      <a:r>
                        <a:rPr lang="es-ES" b="1" dirty="0">
                          <a:solidFill>
                            <a:schemeClr val="tx1"/>
                          </a:solidFill>
                        </a:rPr>
                        <a:t>ALTO</a:t>
                      </a:r>
                      <a:endParaRPr lang="es-CO" b="1" dirty="0">
                        <a:solidFill>
                          <a:schemeClr val="tx1"/>
                        </a:solidFill>
                      </a:endParaRPr>
                    </a:p>
                  </a:txBody>
                  <a:tcPr/>
                </a:tc>
                <a:tc>
                  <a:txBody>
                    <a:bodyPr/>
                    <a:lstStyle/>
                    <a:p>
                      <a:r>
                        <a:rPr lang="es-ES" b="1" dirty="0">
                          <a:solidFill>
                            <a:schemeClr val="tx1"/>
                          </a:solidFill>
                        </a:rPr>
                        <a:t>MEDIO</a:t>
                      </a:r>
                      <a:endParaRPr lang="es-CO" b="1" dirty="0">
                        <a:solidFill>
                          <a:schemeClr val="tx1"/>
                        </a:solidFill>
                      </a:endParaRPr>
                    </a:p>
                  </a:txBody>
                  <a:tcPr/>
                </a:tc>
                <a:tc>
                  <a:txBody>
                    <a:bodyPr/>
                    <a:lstStyle/>
                    <a:p>
                      <a:pPr algn="ctr"/>
                      <a:r>
                        <a:rPr lang="es-ES" b="1" dirty="0">
                          <a:solidFill>
                            <a:schemeClr val="tx1"/>
                          </a:solidFill>
                        </a:rPr>
                        <a:t>BAJO</a:t>
                      </a:r>
                      <a:endParaRPr lang="es-CO" b="1" dirty="0">
                        <a:solidFill>
                          <a:schemeClr val="tx1"/>
                        </a:solidFill>
                      </a:endParaRPr>
                    </a:p>
                  </a:txBody>
                  <a:tcPr/>
                </a:tc>
                <a:extLst>
                  <a:ext uri="{0D108BD9-81ED-4DB2-BD59-A6C34878D82A}">
                    <a16:rowId xmlns:a16="http://schemas.microsoft.com/office/drawing/2014/main" val="1920617906"/>
                  </a:ext>
                </a:extLst>
              </a:tr>
              <a:tr h="852311">
                <a:tc>
                  <a:txBody>
                    <a:bodyPr/>
                    <a:lstStyle/>
                    <a:p>
                      <a:endParaRPr lang="es-CO" b="1" dirty="0">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a:solidFill>
                          <a:schemeClr val="tx1"/>
                        </a:solidFill>
                      </a:endParaRPr>
                    </a:p>
                  </a:txBody>
                  <a:tcPr/>
                </a:tc>
                <a:tc>
                  <a:txBody>
                    <a:bodyPr/>
                    <a:lstStyle/>
                    <a:p>
                      <a:endParaRPr lang="es-CO" b="1" dirty="0">
                        <a:solidFill>
                          <a:schemeClr val="tx1"/>
                        </a:solidFill>
                      </a:endParaRPr>
                    </a:p>
                  </a:txBody>
                  <a:tcPr/>
                </a:tc>
                <a:extLst>
                  <a:ext uri="{0D108BD9-81ED-4DB2-BD59-A6C34878D82A}">
                    <a16:rowId xmlns:a16="http://schemas.microsoft.com/office/drawing/2014/main" val="3086254175"/>
                  </a:ext>
                </a:extLst>
              </a:tr>
            </a:tbl>
          </a:graphicData>
        </a:graphic>
      </p:graphicFrame>
      <p:sp>
        <p:nvSpPr>
          <p:cNvPr id="3" name="CuadroTexto 2">
            <a:extLst>
              <a:ext uri="{FF2B5EF4-FFF2-40B4-BE49-F238E27FC236}">
                <a16:creationId xmlns:a16="http://schemas.microsoft.com/office/drawing/2014/main" id="{002365AC-C1CA-6291-B03A-2694BE6D05B0}"/>
              </a:ext>
            </a:extLst>
          </p:cNvPr>
          <p:cNvSpPr txBox="1"/>
          <p:nvPr/>
        </p:nvSpPr>
        <p:spPr>
          <a:xfrm>
            <a:off x="2150533" y="118533"/>
            <a:ext cx="6553200" cy="523220"/>
          </a:xfrm>
          <a:prstGeom prst="rect">
            <a:avLst/>
          </a:prstGeom>
          <a:noFill/>
        </p:spPr>
        <p:txBody>
          <a:bodyPr wrap="square" rtlCol="0">
            <a:spAutoFit/>
          </a:bodyPr>
          <a:lstStyle/>
          <a:p>
            <a:r>
              <a:rPr lang="es-ES" sz="2800" b="1" dirty="0"/>
              <a:t>DOFA PONDERADO.</a:t>
            </a:r>
            <a:endParaRPr lang="es-CO" sz="2800" b="1" dirty="0"/>
          </a:p>
        </p:txBody>
      </p:sp>
    </p:spTree>
    <p:extLst>
      <p:ext uri="{BB962C8B-B14F-4D97-AF65-F5344CB8AC3E}">
        <p14:creationId xmlns:p14="http://schemas.microsoft.com/office/powerpoint/2010/main" val="39379275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B7276CF3-89E3-A252-C02E-1DBD0533275E}"/>
              </a:ext>
            </a:extLst>
          </p:cNvPr>
          <p:cNvSpPr txBox="1"/>
          <p:nvPr/>
        </p:nvSpPr>
        <p:spPr>
          <a:xfrm>
            <a:off x="2328333" y="524933"/>
            <a:ext cx="9457267" cy="3477875"/>
          </a:xfrm>
          <a:prstGeom prst="rect">
            <a:avLst/>
          </a:prstGeom>
          <a:noFill/>
        </p:spPr>
        <p:txBody>
          <a:bodyPr wrap="square" rtlCol="0">
            <a:spAutoFit/>
          </a:bodyPr>
          <a:lstStyle/>
          <a:p>
            <a:r>
              <a:rPr lang="es-ES" sz="2400" b="1" dirty="0"/>
              <a:t>EL OBJETIVO DE LA MATRIZ DOFA PONDERADA, ES FACILTAR LA IDENTIFICACIÓN DE AQUÉLLAS VARIABLES DE IMPACTO ALTO, LAS CUALES SERÁN LAS QUE SE TRASLADEN A LA </a:t>
            </a:r>
            <a:r>
              <a:rPr lang="es-ES" sz="2800" b="1" dirty="0"/>
              <a:t>MATRIZ DOFA </a:t>
            </a:r>
            <a:r>
              <a:rPr lang="es-ES" sz="2400" b="1" dirty="0"/>
              <a:t>PARA EL ANÁLISIS, A PARTIR DEL CUAL SE GENERARÁN LAS ESTRATEGIAS PARA MEJORAR LA SITUACIÓN ACTUAL DE LA ORGANIZACIÓN.</a:t>
            </a:r>
          </a:p>
          <a:p>
            <a:endParaRPr lang="es-ES" sz="2400" b="1" dirty="0"/>
          </a:p>
          <a:p>
            <a:r>
              <a:rPr lang="es-ES" sz="2400" b="1" dirty="0"/>
              <a:t>ESTAS ESTRATEGIAS SON MÁS OPERACIONALES Y SE LOGRAN REALIZANDO EL CRUCE ENTRE AQUELLAS POSITIVAS Y NEGATIVAS EXTERNAS Y LAS PROPIAS DE TIPO INTERNO (POSITIVAS Y NEGATIVAS).</a:t>
            </a:r>
            <a:endParaRPr lang="es-CO" sz="2400" b="1" dirty="0"/>
          </a:p>
        </p:txBody>
      </p:sp>
    </p:spTree>
    <p:extLst>
      <p:ext uri="{BB962C8B-B14F-4D97-AF65-F5344CB8AC3E}">
        <p14:creationId xmlns:p14="http://schemas.microsoft.com/office/powerpoint/2010/main" val="20564371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30E681BD-7C0B-8469-0DA4-AAAC024D9864}"/>
              </a:ext>
            </a:extLst>
          </p:cNvPr>
          <p:cNvSpPr txBox="1"/>
          <p:nvPr/>
        </p:nvSpPr>
        <p:spPr>
          <a:xfrm>
            <a:off x="2150533" y="270933"/>
            <a:ext cx="9745134" cy="584775"/>
          </a:xfrm>
          <a:prstGeom prst="rect">
            <a:avLst/>
          </a:prstGeom>
          <a:noFill/>
        </p:spPr>
        <p:txBody>
          <a:bodyPr wrap="square" rtlCol="0">
            <a:spAutoFit/>
          </a:bodyPr>
          <a:lstStyle/>
          <a:p>
            <a:r>
              <a:rPr lang="es-ES" sz="3200" b="1" dirty="0"/>
              <a:t>CONCEPTO DE ESTRATEGIA.</a:t>
            </a:r>
            <a:endParaRPr lang="es-CO" sz="3200" b="1" dirty="0"/>
          </a:p>
        </p:txBody>
      </p:sp>
      <p:sp>
        <p:nvSpPr>
          <p:cNvPr id="7" name="Rectángulo 6">
            <a:extLst>
              <a:ext uri="{FF2B5EF4-FFF2-40B4-BE49-F238E27FC236}">
                <a16:creationId xmlns:a16="http://schemas.microsoft.com/office/drawing/2014/main" id="{C73623EE-F4A1-6633-B8DB-8D80C409F174}"/>
              </a:ext>
            </a:extLst>
          </p:cNvPr>
          <p:cNvSpPr/>
          <p:nvPr/>
        </p:nvSpPr>
        <p:spPr>
          <a:xfrm>
            <a:off x="2302933" y="1456267"/>
            <a:ext cx="9321800" cy="4546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b="1" dirty="0">
                <a:solidFill>
                  <a:schemeClr val="tx1"/>
                </a:solidFill>
              </a:rPr>
              <a:t>ES LA DETERMINACIÓN DE LAS METAS BÁSICAS ORGANIZACIONALES A LARGO PLAZO, ASÍ COMO DE LOS CURSOS DE ACCIÓN  Y ASIGNACIÓN DE RECURSOS NECESARIOS PARA ALCANZAR DICHAS METAS.</a:t>
            </a:r>
            <a:endParaRPr lang="es-CO" sz="2800" b="1" dirty="0">
              <a:solidFill>
                <a:schemeClr val="tx1"/>
              </a:solidFill>
            </a:endParaRPr>
          </a:p>
        </p:txBody>
      </p:sp>
    </p:spTree>
    <p:extLst>
      <p:ext uri="{BB962C8B-B14F-4D97-AF65-F5344CB8AC3E}">
        <p14:creationId xmlns:p14="http://schemas.microsoft.com/office/powerpoint/2010/main" val="3308175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a 2">
            <a:extLst>
              <a:ext uri="{FF2B5EF4-FFF2-40B4-BE49-F238E27FC236}">
                <a16:creationId xmlns:a16="http://schemas.microsoft.com/office/drawing/2014/main" id="{FD1A1809-2D17-44A6-71AA-4980AB7C9ACF}"/>
              </a:ext>
            </a:extLst>
          </p:cNvPr>
          <p:cNvGraphicFramePr>
            <a:graphicFrameLocks noGrp="1"/>
          </p:cNvGraphicFramePr>
          <p:nvPr>
            <p:extLst>
              <p:ext uri="{D42A27DB-BD31-4B8C-83A1-F6EECF244321}">
                <p14:modId xmlns:p14="http://schemas.microsoft.com/office/powerpoint/2010/main" val="1949849329"/>
              </p:ext>
            </p:extLst>
          </p:nvPr>
        </p:nvGraphicFramePr>
        <p:xfrm>
          <a:off x="2032000" y="719665"/>
          <a:ext cx="9872133" cy="5621868"/>
        </p:xfrm>
        <a:graphic>
          <a:graphicData uri="http://schemas.openxmlformats.org/drawingml/2006/table">
            <a:tbl>
              <a:tblPr firstRow="1" bandRow="1">
                <a:tableStyleId>{5C22544A-7EE6-4342-B048-85BDC9FD1C3A}</a:tableStyleId>
              </a:tblPr>
              <a:tblGrid>
                <a:gridCol w="3290711">
                  <a:extLst>
                    <a:ext uri="{9D8B030D-6E8A-4147-A177-3AD203B41FA5}">
                      <a16:colId xmlns:a16="http://schemas.microsoft.com/office/drawing/2014/main" val="3133560782"/>
                    </a:ext>
                  </a:extLst>
                </a:gridCol>
                <a:gridCol w="3290711">
                  <a:extLst>
                    <a:ext uri="{9D8B030D-6E8A-4147-A177-3AD203B41FA5}">
                      <a16:colId xmlns:a16="http://schemas.microsoft.com/office/drawing/2014/main" val="1373055952"/>
                    </a:ext>
                  </a:extLst>
                </a:gridCol>
                <a:gridCol w="3290711">
                  <a:extLst>
                    <a:ext uri="{9D8B030D-6E8A-4147-A177-3AD203B41FA5}">
                      <a16:colId xmlns:a16="http://schemas.microsoft.com/office/drawing/2014/main" val="4278118585"/>
                    </a:ext>
                  </a:extLst>
                </a:gridCol>
              </a:tblGrid>
              <a:tr h="1820334">
                <a:tc>
                  <a:txBody>
                    <a:bodyPr/>
                    <a:lstStyle/>
                    <a:p>
                      <a:pPr algn="ctr"/>
                      <a:endParaRPr lang="es-ES" sz="2800" b="1" dirty="0">
                        <a:solidFill>
                          <a:schemeClr val="tx1"/>
                        </a:solidFill>
                      </a:endParaRPr>
                    </a:p>
                    <a:p>
                      <a:pPr algn="ctr"/>
                      <a:r>
                        <a:rPr lang="es-ES" sz="2800" b="1" dirty="0">
                          <a:solidFill>
                            <a:schemeClr val="tx1"/>
                          </a:solidFill>
                        </a:rPr>
                        <a:t>MATRIZ</a:t>
                      </a:r>
                    </a:p>
                    <a:p>
                      <a:pPr algn="ctr"/>
                      <a:r>
                        <a:rPr lang="es-ES" sz="2800" b="1" dirty="0">
                          <a:solidFill>
                            <a:schemeClr val="tx1"/>
                          </a:solidFill>
                        </a:rPr>
                        <a:t>DOFA</a:t>
                      </a:r>
                      <a:endParaRPr lang="es-CO" sz="2400" b="1" dirty="0">
                        <a:solidFill>
                          <a:schemeClr val="tx1"/>
                        </a:solidFill>
                      </a:endParaRPr>
                    </a:p>
                  </a:txBody>
                  <a:tcPr/>
                </a:tc>
                <a:tc>
                  <a:txBody>
                    <a:bodyPr/>
                    <a:lstStyle/>
                    <a:p>
                      <a:pPr algn="ctr"/>
                      <a:endParaRPr lang="es-ES" sz="2400" b="1" dirty="0">
                        <a:solidFill>
                          <a:schemeClr val="tx1"/>
                        </a:solidFill>
                      </a:endParaRPr>
                    </a:p>
                    <a:p>
                      <a:pPr algn="ctr"/>
                      <a:r>
                        <a:rPr lang="es-CO" sz="2400" b="1" dirty="0">
                          <a:solidFill>
                            <a:schemeClr val="tx1"/>
                          </a:solidFill>
                        </a:rPr>
                        <a:t>FORTALEZAS –F</a:t>
                      </a:r>
                    </a:p>
                    <a:p>
                      <a:pPr algn="ctr"/>
                      <a:endParaRPr lang="es-CO" sz="2400" b="1" dirty="0">
                        <a:solidFill>
                          <a:schemeClr val="tx1"/>
                        </a:solidFill>
                      </a:endParaRPr>
                    </a:p>
                    <a:p>
                      <a:pPr algn="ctr"/>
                      <a:r>
                        <a:rPr lang="es-CO" sz="2000" b="1" dirty="0">
                          <a:solidFill>
                            <a:schemeClr val="tx1"/>
                          </a:solidFill>
                        </a:rPr>
                        <a:t>HACER UNA LISTA DE FORTALEZAS</a:t>
                      </a:r>
                    </a:p>
                  </a:txBody>
                  <a:tcPr/>
                </a:tc>
                <a:tc>
                  <a:txBody>
                    <a:bodyPr/>
                    <a:lstStyle/>
                    <a:p>
                      <a:endParaRPr lang="es-ES" b="1" dirty="0">
                        <a:solidFill>
                          <a:schemeClr val="tx1"/>
                        </a:solidFill>
                      </a:endParaRPr>
                    </a:p>
                    <a:p>
                      <a:pPr algn="ctr"/>
                      <a:r>
                        <a:rPr lang="es-CO" sz="2400" b="1" dirty="0">
                          <a:solidFill>
                            <a:schemeClr val="tx1"/>
                          </a:solidFill>
                        </a:rPr>
                        <a:t>DEBILIDADES –D</a:t>
                      </a:r>
                    </a:p>
                    <a:p>
                      <a:pPr algn="ctr"/>
                      <a:endParaRPr lang="es-CO" sz="2400" b="1" dirty="0">
                        <a:solidFill>
                          <a:schemeClr val="tx1"/>
                        </a:solidFill>
                      </a:endParaRPr>
                    </a:p>
                    <a:p>
                      <a:pPr algn="ctr"/>
                      <a:r>
                        <a:rPr lang="es-CO" sz="2000" b="1" dirty="0">
                          <a:solidFill>
                            <a:schemeClr val="tx1"/>
                          </a:solidFill>
                        </a:rPr>
                        <a:t>HACER UNA LISTA DE DEBILIDADES</a:t>
                      </a:r>
                    </a:p>
                  </a:txBody>
                  <a:tcPr/>
                </a:tc>
                <a:extLst>
                  <a:ext uri="{0D108BD9-81ED-4DB2-BD59-A6C34878D82A}">
                    <a16:rowId xmlns:a16="http://schemas.microsoft.com/office/drawing/2014/main" val="2580684132"/>
                  </a:ext>
                </a:extLst>
              </a:tr>
              <a:tr h="1820334">
                <a:tc>
                  <a:txBody>
                    <a:bodyPr/>
                    <a:lstStyle/>
                    <a:p>
                      <a:pPr algn="ctr"/>
                      <a:r>
                        <a:rPr lang="es-ES" sz="2400" b="1" dirty="0">
                          <a:solidFill>
                            <a:schemeClr val="tx1"/>
                          </a:solidFill>
                        </a:rPr>
                        <a:t>OPORTUNIDADES –O</a:t>
                      </a:r>
                    </a:p>
                    <a:p>
                      <a:pPr algn="ctr"/>
                      <a:endParaRPr lang="es-ES" sz="2400" b="1" dirty="0">
                        <a:solidFill>
                          <a:schemeClr val="tx1"/>
                        </a:solidFill>
                      </a:endParaRPr>
                    </a:p>
                    <a:p>
                      <a:pPr algn="ctr"/>
                      <a:r>
                        <a:rPr lang="es-ES" sz="2000" b="1" dirty="0">
                          <a:solidFill>
                            <a:schemeClr val="tx1"/>
                          </a:solidFill>
                        </a:rPr>
                        <a:t>HACER LISTA DE OPORTUNIDADES</a:t>
                      </a:r>
                      <a:endParaRPr lang="es-CO" sz="2000" b="1" dirty="0">
                        <a:solidFill>
                          <a:schemeClr val="tx1"/>
                        </a:solidFill>
                      </a:endParaRPr>
                    </a:p>
                  </a:txBody>
                  <a:tcPr/>
                </a:tc>
                <a:tc>
                  <a:txBody>
                    <a:bodyPr/>
                    <a:lstStyle/>
                    <a:p>
                      <a:pPr algn="ctr"/>
                      <a:r>
                        <a:rPr lang="es-ES" sz="2400" b="1" dirty="0">
                          <a:solidFill>
                            <a:schemeClr val="tx1"/>
                          </a:solidFill>
                        </a:rPr>
                        <a:t>ESTRATEGIAS -FO</a:t>
                      </a:r>
                    </a:p>
                    <a:p>
                      <a:pPr algn="ctr"/>
                      <a:endParaRPr lang="es-ES" sz="2400" b="1" dirty="0">
                        <a:solidFill>
                          <a:schemeClr val="tx1"/>
                        </a:solidFill>
                      </a:endParaRPr>
                    </a:p>
                    <a:p>
                      <a:pPr algn="ctr"/>
                      <a:r>
                        <a:rPr lang="es-ES" sz="2000" b="1" dirty="0">
                          <a:solidFill>
                            <a:schemeClr val="tx1"/>
                          </a:solidFill>
                        </a:rPr>
                        <a:t>USAR LAS FORTALEZAS PARA APROVECHAR LAS OPORTUNIDADES</a:t>
                      </a:r>
                      <a:endParaRPr lang="es-CO" sz="2000" b="1" dirty="0">
                        <a:solidFill>
                          <a:schemeClr val="tx1"/>
                        </a:solidFill>
                      </a:endParaRPr>
                    </a:p>
                  </a:txBody>
                  <a:tcPr>
                    <a:solidFill>
                      <a:schemeClr val="accent2">
                        <a:lumMod val="75000"/>
                      </a:schemeClr>
                    </a:solidFill>
                  </a:tcPr>
                </a:tc>
                <a:tc>
                  <a:txBody>
                    <a:bodyPr/>
                    <a:lstStyle/>
                    <a:p>
                      <a:pPr algn="ctr"/>
                      <a:r>
                        <a:rPr lang="es-ES" sz="2400" b="1" dirty="0">
                          <a:solidFill>
                            <a:schemeClr val="tx1"/>
                          </a:solidFill>
                        </a:rPr>
                        <a:t>ESTRATEGIAS -DO</a:t>
                      </a:r>
                    </a:p>
                    <a:p>
                      <a:pPr algn="ctr"/>
                      <a:endParaRPr lang="es-ES" sz="2000" b="1" dirty="0">
                        <a:solidFill>
                          <a:schemeClr val="tx1"/>
                        </a:solidFill>
                      </a:endParaRPr>
                    </a:p>
                    <a:p>
                      <a:pPr algn="ctr"/>
                      <a:r>
                        <a:rPr lang="es-ES" sz="2000" b="1" dirty="0">
                          <a:solidFill>
                            <a:schemeClr val="tx1"/>
                          </a:solidFill>
                        </a:rPr>
                        <a:t>VENCER DEBILIDADES APROVECHANDO OPORTUNIDADES</a:t>
                      </a:r>
                    </a:p>
                    <a:p>
                      <a:pPr algn="ctr"/>
                      <a:endParaRPr lang="es-CO" sz="2000" b="1" dirty="0">
                        <a:solidFill>
                          <a:schemeClr val="tx1"/>
                        </a:solidFill>
                      </a:endParaRPr>
                    </a:p>
                  </a:txBody>
                  <a:tcPr>
                    <a:solidFill>
                      <a:schemeClr val="accent2">
                        <a:lumMod val="75000"/>
                      </a:schemeClr>
                    </a:solidFill>
                  </a:tcPr>
                </a:tc>
                <a:extLst>
                  <a:ext uri="{0D108BD9-81ED-4DB2-BD59-A6C34878D82A}">
                    <a16:rowId xmlns:a16="http://schemas.microsoft.com/office/drawing/2014/main" val="3867992513"/>
                  </a:ext>
                </a:extLst>
              </a:tr>
              <a:tr h="1820334">
                <a:tc>
                  <a:txBody>
                    <a:bodyPr/>
                    <a:lstStyle/>
                    <a:p>
                      <a:pPr algn="ctr"/>
                      <a:r>
                        <a:rPr lang="es-ES" sz="2400" b="1" dirty="0">
                          <a:solidFill>
                            <a:schemeClr val="tx1"/>
                          </a:solidFill>
                        </a:rPr>
                        <a:t>AMENAZAS –A</a:t>
                      </a:r>
                    </a:p>
                    <a:p>
                      <a:pPr algn="ctr"/>
                      <a:endParaRPr lang="es-ES" sz="2400" b="1" dirty="0">
                        <a:solidFill>
                          <a:schemeClr val="tx1"/>
                        </a:solidFill>
                      </a:endParaRPr>
                    </a:p>
                    <a:p>
                      <a:pPr algn="ctr"/>
                      <a:r>
                        <a:rPr lang="es-ES" sz="2000" b="1" dirty="0">
                          <a:solidFill>
                            <a:schemeClr val="tx1"/>
                          </a:solidFill>
                        </a:rPr>
                        <a:t>HACER LISTA DE AMENAZAS</a:t>
                      </a:r>
                      <a:endParaRPr lang="es-CO" sz="2000" b="1" dirty="0">
                        <a:solidFill>
                          <a:schemeClr val="tx1"/>
                        </a:solidFill>
                      </a:endParaRPr>
                    </a:p>
                  </a:txBody>
                  <a:tcPr/>
                </a:tc>
                <a:tc>
                  <a:txBody>
                    <a:bodyPr/>
                    <a:lstStyle/>
                    <a:p>
                      <a:pPr algn="ctr"/>
                      <a:r>
                        <a:rPr lang="es-ES" sz="2400" b="1" dirty="0">
                          <a:solidFill>
                            <a:schemeClr val="tx1"/>
                          </a:solidFill>
                        </a:rPr>
                        <a:t>ESTRATEGIAS -FA</a:t>
                      </a:r>
                    </a:p>
                    <a:p>
                      <a:pPr algn="ctr"/>
                      <a:endParaRPr lang="es-ES" sz="2400" b="1" dirty="0">
                        <a:solidFill>
                          <a:schemeClr val="tx1"/>
                        </a:solidFill>
                      </a:endParaRPr>
                    </a:p>
                    <a:p>
                      <a:pPr algn="ctr"/>
                      <a:r>
                        <a:rPr lang="es-ES" sz="2000" b="1" dirty="0">
                          <a:solidFill>
                            <a:schemeClr val="tx1"/>
                          </a:solidFill>
                        </a:rPr>
                        <a:t>USAR LAS FORTALEZAS </a:t>
                      </a:r>
                      <a:r>
                        <a:rPr lang="es-ES" sz="2400" b="1" dirty="0">
                          <a:solidFill>
                            <a:schemeClr val="tx1"/>
                          </a:solidFill>
                        </a:rPr>
                        <a:t>PAREA</a:t>
                      </a:r>
                      <a:r>
                        <a:rPr lang="es-ES" sz="2000" b="1" dirty="0">
                          <a:solidFill>
                            <a:schemeClr val="tx1"/>
                          </a:solidFill>
                        </a:rPr>
                        <a:t> EVITAR LAS AMENAZAS</a:t>
                      </a:r>
                      <a:endParaRPr lang="es-CO" sz="2000" b="1" dirty="0">
                        <a:solidFill>
                          <a:schemeClr val="tx1"/>
                        </a:solidFill>
                      </a:endParaRPr>
                    </a:p>
                  </a:txBody>
                  <a:tcPr>
                    <a:solidFill>
                      <a:schemeClr val="accent2">
                        <a:lumMod val="75000"/>
                      </a:schemeClr>
                    </a:solidFill>
                  </a:tcPr>
                </a:tc>
                <a:tc>
                  <a:txBody>
                    <a:bodyPr/>
                    <a:lstStyle/>
                    <a:p>
                      <a:pPr algn="ctr"/>
                      <a:r>
                        <a:rPr lang="es-ES" sz="2400" b="1" dirty="0">
                          <a:solidFill>
                            <a:schemeClr val="tx1"/>
                          </a:solidFill>
                        </a:rPr>
                        <a:t>ESTRATEGIAS –DA</a:t>
                      </a:r>
                    </a:p>
                    <a:p>
                      <a:pPr algn="ctr"/>
                      <a:endParaRPr lang="es-ES" sz="2400" b="1" dirty="0">
                        <a:solidFill>
                          <a:schemeClr val="tx1"/>
                        </a:solidFill>
                      </a:endParaRPr>
                    </a:p>
                    <a:p>
                      <a:pPr algn="ctr"/>
                      <a:r>
                        <a:rPr lang="es-ES" sz="2000" b="1" dirty="0">
                          <a:solidFill>
                            <a:schemeClr val="tx1"/>
                          </a:solidFill>
                        </a:rPr>
                        <a:t>REDUCIR A UN MÍNIMO LAS DEBILIDADES Y EVITAR LAS AMENAZAS.</a:t>
                      </a:r>
                      <a:endParaRPr lang="es-CO" sz="2000" b="1" dirty="0">
                        <a:solidFill>
                          <a:schemeClr val="tx1"/>
                        </a:solidFill>
                      </a:endParaRPr>
                    </a:p>
                  </a:txBody>
                  <a:tcPr>
                    <a:solidFill>
                      <a:schemeClr val="accent2">
                        <a:lumMod val="75000"/>
                      </a:schemeClr>
                    </a:solidFill>
                  </a:tcPr>
                </a:tc>
                <a:extLst>
                  <a:ext uri="{0D108BD9-81ED-4DB2-BD59-A6C34878D82A}">
                    <a16:rowId xmlns:a16="http://schemas.microsoft.com/office/drawing/2014/main" val="2670173075"/>
                  </a:ext>
                </a:extLst>
              </a:tr>
            </a:tbl>
          </a:graphicData>
        </a:graphic>
      </p:graphicFrame>
    </p:spTree>
    <p:extLst>
      <p:ext uri="{BB962C8B-B14F-4D97-AF65-F5344CB8AC3E}">
        <p14:creationId xmlns:p14="http://schemas.microsoft.com/office/powerpoint/2010/main" val="19891371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0F141CA-EEFA-4557-3742-934F0CA613DC}"/>
              </a:ext>
            </a:extLst>
          </p:cNvPr>
          <p:cNvSpPr txBox="1"/>
          <p:nvPr/>
        </p:nvSpPr>
        <p:spPr>
          <a:xfrm>
            <a:off x="2379133" y="270933"/>
            <a:ext cx="9465734" cy="5201424"/>
          </a:xfrm>
          <a:prstGeom prst="rect">
            <a:avLst/>
          </a:prstGeom>
          <a:noFill/>
        </p:spPr>
        <p:txBody>
          <a:bodyPr wrap="square" rtlCol="0">
            <a:spAutoFit/>
          </a:bodyPr>
          <a:lstStyle/>
          <a:p>
            <a:r>
              <a:rPr lang="es-ES" sz="2400" b="1" dirty="0"/>
              <a:t>ESTRATEGIS TIPO FO: </a:t>
            </a:r>
            <a:r>
              <a:rPr lang="es-ES" sz="2000" b="1" dirty="0"/>
              <a:t>SURGEN A PARTIR DE LA CONFRONTACIÓN ENTRE LAS FORTALEZAS DE LA ORGANIZACIÓN Y LAS OPORTUNIDADES QUE ESTA ENCUENTRA EN EL ENTORNO; SU FILOSOFÍA ES USAR LAS FORTALEZAS INTERNAS PARA APROVECHAR LAS OPORTUNIDADES EXTERNAS.</a:t>
            </a:r>
          </a:p>
          <a:p>
            <a:endParaRPr lang="es-ES" sz="2000" b="1" dirty="0"/>
          </a:p>
          <a:p>
            <a:endParaRPr lang="es-ES" sz="2000" b="1" dirty="0"/>
          </a:p>
          <a:p>
            <a:r>
              <a:rPr lang="es-ES" sz="2400" b="1" dirty="0"/>
              <a:t>ESTRATEGIAS TIPO DO: </a:t>
            </a:r>
            <a:r>
              <a:rPr lang="es-ES" sz="2000" b="1" dirty="0"/>
              <a:t>RESULTAN DEL CRUCE ENTRE LAS DEBILIDADES DE LA ORGANIZACIÓN Y LAS OPORTUNIDADES DEL ENTORNO;  ESTÁN ENCAMINADAS A VENCER LAS DEBILIDADES PROPIAS APROVECHANDO LAS OPORTUNIDADES DEL ENTORNO.</a:t>
            </a:r>
          </a:p>
          <a:p>
            <a:endParaRPr lang="es-ES" sz="2000" b="1" dirty="0"/>
          </a:p>
          <a:p>
            <a:endParaRPr lang="es-ES" sz="2000" b="1" dirty="0"/>
          </a:p>
          <a:p>
            <a:r>
              <a:rPr lang="es-ES" sz="2400" b="1" dirty="0"/>
              <a:t>ESTRATEGIAS TIPO FA: </a:t>
            </a:r>
            <a:r>
              <a:rPr lang="es-ES" sz="2000" b="1" dirty="0"/>
              <a:t>CORRESPONDEN A LA RELACIÓN ENTRE LAS FORTALEZAS DE LA ORGANIZACIÓN Y LAS AMENAZAS  QUE ESTÁN EN EL ENTORNO, DE TAL MANERA QUE SE USAN LAS FORTALEZAS PROPIAS PARA EVITAR EL IMPACTO DE LA AMENAZA EXTERNA.</a:t>
            </a:r>
            <a:endParaRPr lang="es-CO" sz="2400" b="1" dirty="0"/>
          </a:p>
        </p:txBody>
      </p:sp>
    </p:spTree>
    <p:extLst>
      <p:ext uri="{BB962C8B-B14F-4D97-AF65-F5344CB8AC3E}">
        <p14:creationId xmlns:p14="http://schemas.microsoft.com/office/powerpoint/2010/main" val="13419177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0F141CA-EEFA-4557-3742-934F0CA613DC}"/>
              </a:ext>
            </a:extLst>
          </p:cNvPr>
          <p:cNvSpPr txBox="1"/>
          <p:nvPr/>
        </p:nvSpPr>
        <p:spPr>
          <a:xfrm>
            <a:off x="2379133" y="270933"/>
            <a:ext cx="9465734" cy="1384995"/>
          </a:xfrm>
          <a:prstGeom prst="rect">
            <a:avLst/>
          </a:prstGeom>
          <a:noFill/>
        </p:spPr>
        <p:txBody>
          <a:bodyPr wrap="square" rtlCol="0">
            <a:spAutoFit/>
          </a:bodyPr>
          <a:lstStyle/>
          <a:p>
            <a:r>
              <a:rPr lang="es-ES" sz="2400" b="1" dirty="0"/>
              <a:t>ESTRATEGIS TIPO DA: </a:t>
            </a:r>
            <a:r>
              <a:rPr lang="es-ES" sz="2000" b="1" dirty="0"/>
              <a:t>SON EL RESULTADO DE PONER FRENTE A FRENTE LAS DEBILIDADES PROPIAS DE LA ORGANIZACIÓN CON LAS AMENAZAS DEL ENTORNO, SU FINALIDAD ES REDUCIR A UN MÍNIMO LAS DEBILIDADES Y EVITAR EL IMPACTO DE LAS AMENAZAS.</a:t>
            </a:r>
            <a:endParaRPr lang="es-CO" sz="2400" b="1" dirty="0"/>
          </a:p>
        </p:txBody>
      </p:sp>
    </p:spTree>
    <p:extLst>
      <p:ext uri="{BB962C8B-B14F-4D97-AF65-F5344CB8AC3E}">
        <p14:creationId xmlns:p14="http://schemas.microsoft.com/office/powerpoint/2010/main" val="86302534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descr="¿Qué es y cómo hacer un análisis CAME? - dafo came">
            <a:extLst>
              <a:ext uri="{FF2B5EF4-FFF2-40B4-BE49-F238E27FC236}">
                <a16:creationId xmlns:a16="http://schemas.microsoft.com/office/drawing/2014/main" id="{1F904832-2ED7-4C0A-B9B6-7B284ED7EE6B}"/>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68687" y="1101725"/>
            <a:ext cx="7153275" cy="4772025"/>
          </a:xfrm>
          <a:prstGeom prst="rect">
            <a:avLst/>
          </a:prstGeom>
          <a:noFill/>
          <a:ln>
            <a:noFill/>
          </a:ln>
        </p:spPr>
      </p:pic>
    </p:spTree>
    <p:extLst>
      <p:ext uri="{BB962C8B-B14F-4D97-AF65-F5344CB8AC3E}">
        <p14:creationId xmlns:p14="http://schemas.microsoft.com/office/powerpoint/2010/main" val="215110432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D053A9C-E3D9-4293-B384-6D27282CF150}"/>
              </a:ext>
            </a:extLst>
          </p:cNvPr>
          <p:cNvSpPr>
            <a:spLocks noGrp="1"/>
          </p:cNvSpPr>
          <p:nvPr>
            <p:ph idx="1"/>
          </p:nvPr>
        </p:nvSpPr>
        <p:spPr>
          <a:xfrm>
            <a:off x="2121089" y="695459"/>
            <a:ext cx="9847997" cy="5481504"/>
          </a:xfrm>
        </p:spPr>
        <p:txBody>
          <a:bodyPr/>
          <a:lstStyle/>
          <a:p>
            <a:pPr algn="just"/>
            <a:r>
              <a:rPr lang="es-CO" b="1" dirty="0"/>
              <a:t>Diferencias entre DAFO y CAME</a:t>
            </a:r>
            <a:endParaRPr lang="es-CO" dirty="0"/>
          </a:p>
          <a:p>
            <a:pPr algn="just"/>
            <a:r>
              <a:rPr lang="es-CO" dirty="0"/>
              <a:t>Ahora, veamos la diferencia entre el análisis DAFO y el análisis CAME:</a:t>
            </a:r>
          </a:p>
          <a:p>
            <a:pPr lvl="0" algn="just"/>
            <a:r>
              <a:rPr lang="es-CO" b="1" dirty="0"/>
              <a:t>La matriz DOFA o DAFO es un análisis inicial</a:t>
            </a:r>
            <a:r>
              <a:rPr lang="es-CO" dirty="0"/>
              <a:t> donde estudiamos las </a:t>
            </a:r>
            <a:r>
              <a:rPr lang="es-CO" b="1" dirty="0"/>
              <a:t>F</a:t>
            </a:r>
            <a:r>
              <a:rPr lang="es-CO" dirty="0"/>
              <a:t>ortalezas, </a:t>
            </a:r>
            <a:r>
              <a:rPr lang="es-CO" b="1" dirty="0"/>
              <a:t>D</a:t>
            </a:r>
            <a:r>
              <a:rPr lang="es-CO" dirty="0"/>
              <a:t>ebilidades, </a:t>
            </a:r>
            <a:r>
              <a:rPr lang="es-CO" b="1" dirty="0"/>
              <a:t>O</a:t>
            </a:r>
            <a:r>
              <a:rPr lang="es-CO" dirty="0"/>
              <a:t>portunidades y </a:t>
            </a:r>
            <a:r>
              <a:rPr lang="es-CO" b="1" dirty="0"/>
              <a:t>A</a:t>
            </a:r>
            <a:r>
              <a:rPr lang="es-CO" dirty="0"/>
              <a:t>menazas de una empresa.</a:t>
            </a:r>
          </a:p>
          <a:p>
            <a:pPr lvl="0" algn="just"/>
            <a:r>
              <a:rPr lang="es-CO" b="1" dirty="0"/>
              <a:t>La matriz CAME es un análisis</a:t>
            </a:r>
            <a:r>
              <a:rPr lang="es-CO" dirty="0"/>
              <a:t> que nos permite estudiar las</a:t>
            </a:r>
            <a:r>
              <a:rPr lang="es-CO" b="1" dirty="0"/>
              <a:t> acciones futuras</a:t>
            </a:r>
            <a:r>
              <a:rPr lang="es-CO" dirty="0"/>
              <a:t> que realizaremos para:</a:t>
            </a:r>
          </a:p>
          <a:p>
            <a:pPr lvl="0" algn="just"/>
            <a:r>
              <a:rPr lang="es-CO" b="1" dirty="0"/>
              <a:t>C</a:t>
            </a:r>
            <a:r>
              <a:rPr lang="es-CO" dirty="0"/>
              <a:t>orregir las </a:t>
            </a:r>
            <a:r>
              <a:rPr lang="es-CO" b="1" dirty="0"/>
              <a:t>d</a:t>
            </a:r>
            <a:r>
              <a:rPr lang="es-CO" dirty="0"/>
              <a:t>ebilidades. </a:t>
            </a:r>
          </a:p>
          <a:p>
            <a:pPr lvl="0" algn="just"/>
            <a:r>
              <a:rPr lang="es-CO" b="1" dirty="0"/>
              <a:t>A</a:t>
            </a:r>
            <a:r>
              <a:rPr lang="es-CO" dirty="0"/>
              <a:t>frontar las </a:t>
            </a:r>
            <a:r>
              <a:rPr lang="es-CO" b="1" dirty="0"/>
              <a:t>a</a:t>
            </a:r>
            <a:r>
              <a:rPr lang="es-CO" dirty="0"/>
              <a:t>menazas.</a:t>
            </a:r>
          </a:p>
          <a:p>
            <a:pPr lvl="0" algn="just"/>
            <a:r>
              <a:rPr lang="es-CO" b="1" dirty="0"/>
              <a:t>M</a:t>
            </a:r>
            <a:r>
              <a:rPr lang="es-CO" dirty="0"/>
              <a:t>antener las </a:t>
            </a:r>
            <a:r>
              <a:rPr lang="es-CO" b="1" dirty="0"/>
              <a:t>f</a:t>
            </a:r>
            <a:r>
              <a:rPr lang="es-CO" dirty="0"/>
              <a:t>ortalezas.</a:t>
            </a:r>
          </a:p>
          <a:p>
            <a:pPr lvl="0" algn="just"/>
            <a:r>
              <a:rPr lang="es-CO" b="1" dirty="0"/>
              <a:t>E</a:t>
            </a:r>
            <a:r>
              <a:rPr lang="es-CO" dirty="0"/>
              <a:t>xplotar nuevas </a:t>
            </a:r>
            <a:r>
              <a:rPr lang="es-CO" b="1" dirty="0"/>
              <a:t>o</a:t>
            </a:r>
            <a:r>
              <a:rPr lang="es-CO" dirty="0"/>
              <a:t>portunidades. </a:t>
            </a:r>
          </a:p>
          <a:p>
            <a:endParaRPr lang="es-CO" dirty="0"/>
          </a:p>
        </p:txBody>
      </p:sp>
    </p:spTree>
    <p:extLst>
      <p:ext uri="{BB962C8B-B14F-4D97-AF65-F5344CB8AC3E}">
        <p14:creationId xmlns:p14="http://schemas.microsoft.com/office/powerpoint/2010/main" val="1737846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5E2B56F4-5D44-4F31-A0E9-B2AE577A37C8}"/>
              </a:ext>
            </a:extLst>
          </p:cNvPr>
          <p:cNvSpPr>
            <a:spLocks noGrp="1"/>
          </p:cNvSpPr>
          <p:nvPr>
            <p:ph idx="1"/>
          </p:nvPr>
        </p:nvSpPr>
        <p:spPr>
          <a:xfrm>
            <a:off x="2121089" y="618186"/>
            <a:ext cx="9847997" cy="5558777"/>
          </a:xfrm>
        </p:spPr>
        <p:txBody>
          <a:bodyPr/>
          <a:lstStyle/>
          <a:p>
            <a:pPr lvl="0" algn="just"/>
            <a:r>
              <a:rPr lang="es-CO" sz="2400" b="1" dirty="0"/>
              <a:t>Corregir:</a:t>
            </a:r>
            <a:r>
              <a:rPr lang="es-CO" sz="2400" dirty="0"/>
              <a:t> Supone eliminar las debilidades o, al menos, tomar las medidas necesarias que estén en nuestra mano para no tener que enfrentarnos a ellas y que no vuelvan a influir en el desarrollo del plan.</a:t>
            </a:r>
          </a:p>
          <a:p>
            <a:pPr lvl="0" algn="just"/>
            <a:r>
              <a:rPr lang="es-CO" sz="2400" dirty="0"/>
              <a:t> </a:t>
            </a:r>
          </a:p>
          <a:p>
            <a:pPr lvl="0" algn="just"/>
            <a:r>
              <a:rPr lang="es-CO" sz="2400" b="1" dirty="0"/>
              <a:t>Afrontar las amenazas: </a:t>
            </a:r>
            <a:r>
              <a:rPr lang="es-CO" sz="2400" dirty="0"/>
              <a:t>Evitar que las mismas amenazas vayan un paso más, convirtiéndose en debilidades.</a:t>
            </a:r>
          </a:p>
          <a:p>
            <a:pPr lvl="0" algn="just"/>
            <a:r>
              <a:rPr lang="es-CO" sz="2400" dirty="0"/>
              <a:t> </a:t>
            </a:r>
          </a:p>
          <a:p>
            <a:pPr lvl="0" algn="just"/>
            <a:r>
              <a:rPr lang="es-CO" sz="2400" b="1" dirty="0"/>
              <a:t>Mantener las fortalezas:</a:t>
            </a:r>
            <a:r>
              <a:rPr lang="es-CO" sz="2400" dirty="0"/>
              <a:t> Al igual que eliminamos las amenazas, mantendremos las fortalezas haciendo que todo lo positivo que pueda influir en el negocio se quede con nosotros. Como resultado tendremos ventajas.</a:t>
            </a:r>
          </a:p>
          <a:p>
            <a:pPr lvl="0" algn="just"/>
            <a:r>
              <a:rPr lang="es-CO" sz="2400" dirty="0"/>
              <a:t> </a:t>
            </a:r>
          </a:p>
          <a:p>
            <a:pPr lvl="0" algn="just"/>
            <a:r>
              <a:rPr lang="es-CO" sz="2400" b="1" dirty="0"/>
              <a:t>Explotar oportunidades:</a:t>
            </a:r>
            <a:r>
              <a:rPr lang="es-CO" sz="2400" dirty="0"/>
              <a:t> Va en relación al punto anterior en el sentido de que permite crear estrategias y planificar acciones para convertirlas en fortalezas. </a:t>
            </a:r>
          </a:p>
          <a:p>
            <a:endParaRPr lang="es-CO" dirty="0"/>
          </a:p>
        </p:txBody>
      </p:sp>
    </p:spTree>
    <p:extLst>
      <p:ext uri="{BB962C8B-B14F-4D97-AF65-F5344CB8AC3E}">
        <p14:creationId xmlns:p14="http://schemas.microsoft.com/office/powerpoint/2010/main" val="200160568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41E735B5-05E3-4295-A721-5A194FB16D03}"/>
              </a:ext>
            </a:extLst>
          </p:cNvPr>
          <p:cNvSpPr>
            <a:spLocks noGrp="1"/>
          </p:cNvSpPr>
          <p:nvPr>
            <p:ph idx="1"/>
          </p:nvPr>
        </p:nvSpPr>
        <p:spPr>
          <a:xfrm>
            <a:off x="2121089" y="3119718"/>
            <a:ext cx="9847997" cy="3057244"/>
          </a:xfrm>
        </p:spPr>
        <p:txBody>
          <a:bodyPr/>
          <a:lstStyle/>
          <a:p>
            <a:r>
              <a:rPr lang="es-ES" sz="7200" dirty="0">
                <a:latin typeface="Algerian" panose="04020705040A02060702" pitchFamily="82" charset="0"/>
              </a:rPr>
              <a:t>MANOS A LA OBRA</a:t>
            </a:r>
            <a:endParaRPr lang="es-CO" sz="7200" dirty="0">
              <a:latin typeface="Algerian" panose="04020705040A02060702" pitchFamily="82" charset="0"/>
            </a:endParaRPr>
          </a:p>
        </p:txBody>
      </p:sp>
    </p:spTree>
    <p:extLst>
      <p:ext uri="{BB962C8B-B14F-4D97-AF65-F5344CB8AC3E}">
        <p14:creationId xmlns:p14="http://schemas.microsoft.com/office/powerpoint/2010/main" val="13614570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9AF23BE-11C2-6597-7BAC-8E5A57902E67}"/>
              </a:ext>
            </a:extLst>
          </p:cNvPr>
          <p:cNvSpPr txBox="1"/>
          <p:nvPr/>
        </p:nvSpPr>
        <p:spPr>
          <a:xfrm>
            <a:off x="2133600" y="643467"/>
            <a:ext cx="9753600" cy="5262979"/>
          </a:xfrm>
          <a:prstGeom prst="rect">
            <a:avLst/>
          </a:prstGeom>
          <a:noFill/>
        </p:spPr>
        <p:txBody>
          <a:bodyPr wrap="square" rtlCol="0">
            <a:spAutoFit/>
          </a:bodyPr>
          <a:lstStyle/>
          <a:p>
            <a:r>
              <a:rPr lang="es-ES" sz="2800" b="1" dirty="0"/>
              <a:t>EVOLUCIÓN HISTÓRICA DE LAS DEFINICIONES DE ESTRATEGIA,</a:t>
            </a:r>
          </a:p>
          <a:p>
            <a:endParaRPr lang="es-ES" sz="2800" b="1" dirty="0"/>
          </a:p>
          <a:p>
            <a:r>
              <a:rPr lang="es-ES" sz="2800" b="1" dirty="0"/>
              <a:t>			EN COMÚN, CUATRO ELEMENTOS:</a:t>
            </a:r>
          </a:p>
          <a:p>
            <a:endParaRPr lang="es-ES" sz="2800" b="1" dirty="0"/>
          </a:p>
          <a:p>
            <a:pPr marL="514350" indent="-514350">
              <a:buAutoNum type="arabicPeriod"/>
            </a:pPr>
            <a:r>
              <a:rPr lang="es-ES" sz="2800" b="1" dirty="0"/>
              <a:t>CONCEPTO DE AMBIENTE O CONDICIONES AJENAS A LA EMPRESA.</a:t>
            </a:r>
          </a:p>
          <a:p>
            <a:pPr marL="514350" indent="-514350">
              <a:buAutoNum type="arabicPeriod"/>
            </a:pPr>
            <a:r>
              <a:rPr lang="es-ES" sz="2800" b="1" dirty="0"/>
              <a:t>MISIÓN.</a:t>
            </a:r>
          </a:p>
          <a:p>
            <a:pPr marL="514350" indent="-514350">
              <a:buAutoNum type="arabicPeriod"/>
            </a:pPr>
            <a:r>
              <a:rPr lang="es-ES" sz="2800" b="1" dirty="0"/>
              <a:t>EL ANÁLISIS DE LA SITUACIÓN ORGANIZACIONAL RESPECTO A RECURSOS Y POSICIÓN EN EL AMBIENTE.</a:t>
            </a:r>
          </a:p>
          <a:p>
            <a:pPr marL="514350" indent="-514350">
              <a:buAutoNum type="arabicPeriod"/>
            </a:pPr>
            <a:r>
              <a:rPr lang="es-ES" sz="2800" b="1" dirty="0"/>
              <a:t>APLICACIÓN DE LOS RECURSOS CON EL FIN DE LOGRAR METAS Y OBJETIVOS, ADECUÁNDOSE DE LA MEJOR MANERA POSIBLE AL AMBIENTE.</a:t>
            </a:r>
            <a:endParaRPr lang="es-CO" sz="2800" b="1" dirty="0"/>
          </a:p>
        </p:txBody>
      </p:sp>
    </p:spTree>
    <p:extLst>
      <p:ext uri="{BB962C8B-B14F-4D97-AF65-F5344CB8AC3E}">
        <p14:creationId xmlns:p14="http://schemas.microsoft.com/office/powerpoint/2010/main" val="13090986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9736F987-CAD5-645D-8E78-F6E88757B223}"/>
              </a:ext>
            </a:extLst>
          </p:cNvPr>
          <p:cNvSpPr txBox="1"/>
          <p:nvPr/>
        </p:nvSpPr>
        <p:spPr>
          <a:xfrm>
            <a:off x="2150533" y="440267"/>
            <a:ext cx="9465734" cy="3293209"/>
          </a:xfrm>
          <a:prstGeom prst="rect">
            <a:avLst/>
          </a:prstGeom>
          <a:noFill/>
        </p:spPr>
        <p:txBody>
          <a:bodyPr wrap="square" rtlCol="0">
            <a:spAutoFit/>
          </a:bodyPr>
          <a:lstStyle/>
          <a:p>
            <a:r>
              <a:rPr lang="es-ES" sz="2800" b="1" dirty="0"/>
              <a:t>CONCEPTO  DE ESTRATEGIA HA EVOLUCIONADO:</a:t>
            </a:r>
          </a:p>
          <a:p>
            <a:endParaRPr lang="es-ES" sz="2800" b="1" dirty="0"/>
          </a:p>
          <a:p>
            <a:endParaRPr lang="es-CO" sz="2800" b="1" dirty="0"/>
          </a:p>
          <a:p>
            <a:r>
              <a:rPr lang="es-CO" sz="2800" b="1" dirty="0"/>
              <a:t>NUEVA ESCUELA DE ADMINISTRACIÓN Y UNA NUEVA FORMA DE DIRIGIR LAS ORGANIZACIONES:</a:t>
            </a:r>
          </a:p>
          <a:p>
            <a:endParaRPr lang="es-CO" sz="2800" b="1" dirty="0"/>
          </a:p>
          <a:p>
            <a:pPr algn="ctr"/>
            <a:r>
              <a:rPr lang="es-CO" sz="4000" b="1" dirty="0"/>
              <a:t>ADMINISTRACIÓN ESTRATÉGICA.</a:t>
            </a:r>
            <a:endParaRPr lang="es-CO" sz="2800" b="1" dirty="0"/>
          </a:p>
        </p:txBody>
      </p:sp>
      <p:sp>
        <p:nvSpPr>
          <p:cNvPr id="4" name="Flecha: hacia abajo 3">
            <a:extLst>
              <a:ext uri="{FF2B5EF4-FFF2-40B4-BE49-F238E27FC236}">
                <a16:creationId xmlns:a16="http://schemas.microsoft.com/office/drawing/2014/main" id="{4B17A634-0ACD-5EDA-BAD8-3C3A6AFDF860}"/>
              </a:ext>
            </a:extLst>
          </p:cNvPr>
          <p:cNvSpPr/>
          <p:nvPr/>
        </p:nvSpPr>
        <p:spPr>
          <a:xfrm>
            <a:off x="2633133" y="1151467"/>
            <a:ext cx="524934" cy="46566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063082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9CE83C6B-E214-B28E-269F-02172DB69933}"/>
              </a:ext>
            </a:extLst>
          </p:cNvPr>
          <p:cNvSpPr txBox="1"/>
          <p:nvPr/>
        </p:nvSpPr>
        <p:spPr>
          <a:xfrm>
            <a:off x="2226733" y="414867"/>
            <a:ext cx="9804400" cy="769441"/>
          </a:xfrm>
          <a:prstGeom prst="rect">
            <a:avLst/>
          </a:prstGeom>
          <a:noFill/>
        </p:spPr>
        <p:txBody>
          <a:bodyPr wrap="square" rtlCol="0">
            <a:spAutoFit/>
          </a:bodyPr>
          <a:lstStyle/>
          <a:p>
            <a:r>
              <a:rPr lang="es-ES" sz="3200" b="1" dirty="0"/>
              <a:t>ESTRATEGIA ES CONSIDERADA </a:t>
            </a:r>
            <a:r>
              <a:rPr lang="es-ES" sz="4400" b="1" dirty="0"/>
              <a:t>¿ EL CÓMO?</a:t>
            </a:r>
            <a:endParaRPr lang="es-CO" sz="3200" b="1" dirty="0"/>
          </a:p>
        </p:txBody>
      </p:sp>
      <p:sp>
        <p:nvSpPr>
          <p:cNvPr id="3" name="Rectángulo 2">
            <a:extLst>
              <a:ext uri="{FF2B5EF4-FFF2-40B4-BE49-F238E27FC236}">
                <a16:creationId xmlns:a16="http://schemas.microsoft.com/office/drawing/2014/main" id="{B69C9023-9388-269C-5AA7-EEC422BD5221}"/>
              </a:ext>
            </a:extLst>
          </p:cNvPr>
          <p:cNvSpPr/>
          <p:nvPr/>
        </p:nvSpPr>
        <p:spPr>
          <a:xfrm>
            <a:off x="2421467" y="1439333"/>
            <a:ext cx="3208866" cy="584775"/>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s-ES" sz="3600" b="1" dirty="0">
                <a:solidFill>
                  <a:schemeClr val="tx1"/>
                </a:solidFill>
              </a:rPr>
              <a:t>DEFINIR:</a:t>
            </a:r>
            <a:endParaRPr lang="es-CO" sz="2800" b="1" dirty="0">
              <a:solidFill>
                <a:schemeClr val="tx1"/>
              </a:solidFill>
            </a:endParaRPr>
          </a:p>
        </p:txBody>
      </p:sp>
      <p:sp>
        <p:nvSpPr>
          <p:cNvPr id="4" name="CuadroTexto 3">
            <a:extLst>
              <a:ext uri="{FF2B5EF4-FFF2-40B4-BE49-F238E27FC236}">
                <a16:creationId xmlns:a16="http://schemas.microsoft.com/office/drawing/2014/main" id="{D35CCD19-4D0B-DDC8-540E-59628F4A53FE}"/>
              </a:ext>
            </a:extLst>
          </p:cNvPr>
          <p:cNvSpPr txBox="1"/>
          <p:nvPr/>
        </p:nvSpPr>
        <p:spPr>
          <a:xfrm>
            <a:off x="2523067" y="2582333"/>
            <a:ext cx="8610600" cy="3046988"/>
          </a:xfrm>
          <a:prstGeom prst="rect">
            <a:avLst/>
          </a:prstGeom>
          <a:noFill/>
        </p:spPr>
        <p:txBody>
          <a:bodyPr wrap="square" rtlCol="0">
            <a:spAutoFit/>
          </a:bodyPr>
          <a:lstStyle/>
          <a:p>
            <a:r>
              <a:rPr lang="es-ES" sz="2400" b="1" dirty="0"/>
              <a:t>PLAN QUE INTEGRA LAS PRINCIPALES METAS Y POLÍTICAS DE UNA ORGANIZACIÓN, QUE A SU VEZ ESTABLECE LA SECUENCIA DE LAS ACCIONES A REALIZAR; UNA ESTRATEGIA FORMULADA CORRECTAMENTE AYUDA A ASIGNAR LOS RECURSOS BASADOS EN LAS DEFICIENCIAS INTERNAS Y FORTALEZAS DE LA ORGANIZACIÓN, PARA LOGRAR UNA SITUACIÓN VIABLE Y ANTICIPAR LOS POSIBLES CAMBIOS EN EL ENTORNO Y LAS ACCIONES IMPREVISTAS QUE SE LE PRESENTEN.</a:t>
            </a:r>
            <a:endParaRPr lang="es-CO" sz="2400" b="1" dirty="0"/>
          </a:p>
        </p:txBody>
      </p:sp>
    </p:spTree>
    <p:extLst>
      <p:ext uri="{BB962C8B-B14F-4D97-AF65-F5344CB8AC3E}">
        <p14:creationId xmlns:p14="http://schemas.microsoft.com/office/powerpoint/2010/main" val="4222486392"/>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po.potx" id="{AA98D47F-66A4-4748-9D94-DC94D0CB89BA}" vid="{425635E6-DA6C-4054-8F72-302BC950088B}"/>
    </a:ext>
  </a:extLst>
</a:theme>
</file>

<file path=docProps/app.xml><?xml version="1.0" encoding="utf-8"?>
<Properties xmlns="http://schemas.openxmlformats.org/officeDocument/2006/extended-properties" xmlns:vt="http://schemas.openxmlformats.org/officeDocument/2006/docPropsVTypes">
  <Template>Nepo (2)</Template>
  <TotalTime>2800</TotalTime>
  <Words>3144</Words>
  <Application>Microsoft Office PowerPoint</Application>
  <PresentationFormat>Panorámica</PresentationFormat>
  <Paragraphs>396</Paragraphs>
  <Slides>66</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66</vt:i4>
      </vt:variant>
    </vt:vector>
  </HeadingPairs>
  <TitlesOfParts>
    <vt:vector size="71" baseType="lpstr">
      <vt:lpstr>Algerian</vt:lpstr>
      <vt:lpstr>Arial</vt:lpstr>
      <vt:lpstr>Calibri</vt:lpstr>
      <vt:lpstr>Calibri Light</vt:lpstr>
      <vt:lpstr>Tema de Office</vt:lpstr>
      <vt:lpstr>LA ESTRATEGIA Y LA PLANEACION ESTRATEGICA.  LA ADMINISTRACIÓN ESTRATEGICA</vt:lpstr>
      <vt:lpstr>Presentación de PowerPoint</vt:lpstr>
      <vt:lpstr>Presentación de PowerPoint</vt:lpstr>
      <vt:lpstr>Presentación de PowerPoint</vt:lpstr>
      <vt:lpstr>DEFINICION</vt:lpstr>
      <vt:lpstr>Presentación de PowerPoint</vt:lpstr>
      <vt:lpstr>Presentación de PowerPoint</vt:lpstr>
      <vt:lpstr>Presentación de PowerPoint</vt:lpstr>
      <vt:lpstr>Presentación de PowerPoint</vt:lpstr>
      <vt:lpstr>ELEMENTOS FUNDAMENTALES DE LA ESTRATEGIA.</vt:lpstr>
      <vt:lpstr>Presentación de PowerPoint</vt:lpstr>
      <vt:lpstr>Presentación de PowerPoint</vt:lpstr>
      <vt:lpstr>Presentación de PowerPoint</vt:lpstr>
      <vt:lpstr>OBJETIVOS</vt:lpstr>
      <vt:lpstr>Presentación de PowerPoint</vt:lpstr>
      <vt:lpstr>Presentación de PowerPoint</vt:lpstr>
      <vt:lpstr>Presentación de PowerPoint</vt:lpstr>
      <vt:lpstr>PASOS PARA ELABORAR UN PLAN ESTRATÉGICO</vt:lpstr>
      <vt:lpstr>VISIÓN</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VALORES</vt:lpstr>
      <vt:lpstr>Presentación de PowerPoint</vt:lpstr>
      <vt:lpstr>DIAGNÓSTICO ESTRATÉGICO.</vt:lpstr>
      <vt:lpstr>Presentación de PowerPoint</vt:lpstr>
      <vt:lpstr>Presentación de PowerPoint</vt:lpstr>
      <vt:lpstr>Presentación de PowerPoint</vt:lpstr>
      <vt:lpstr>Presentación de PowerPoint</vt:lpstr>
      <vt:lpstr>DIAGNÓSTICO EXTERNO.</vt:lpstr>
      <vt:lpstr>Presentación de PowerPoint</vt:lpstr>
      <vt:lpstr>Presentación de PowerPoint</vt:lpstr>
      <vt:lpstr>HERRAMIENTAS PARA EFECTUAR EL DIAGNÓSTICO EXTERNO: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DIAGNÓSTICO INTERNO.</vt:lpstr>
      <vt:lpstr>Presentación de PowerPoint</vt:lpstr>
      <vt:lpstr>Presentación de PowerPoint</vt:lpstr>
      <vt:lpstr>Presentación de PowerPoint</vt:lpstr>
      <vt:lpstr>ANÁLISIS DOFA.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Administrador Nepo</cp:lastModifiedBy>
  <cp:revision>227</cp:revision>
  <dcterms:created xsi:type="dcterms:W3CDTF">2018-12-04T00:01:00Z</dcterms:created>
  <dcterms:modified xsi:type="dcterms:W3CDTF">2025-09-26T13:07:16Z</dcterms:modified>
</cp:coreProperties>
</file>